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0" r:id="rId6"/>
    <p:sldId id="271" r:id="rId7"/>
    <p:sldId id="261" r:id="rId8"/>
    <p:sldId id="262" r:id="rId9"/>
    <p:sldId id="264" r:id="rId10"/>
    <p:sldId id="265" r:id="rId11"/>
    <p:sldId id="266" r:id="rId12"/>
    <p:sldId id="268" r:id="rId13"/>
    <p:sldId id="270" r:id="rId14"/>
    <p:sldId id="263" r:id="rId15"/>
    <p:sldId id="269" r:id="rId16"/>
    <p:sldId id="26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312"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3" rIns="93165" bIns="46583"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5" tIns="46583" rIns="93165" bIns="46583" rtlCol="0"/>
          <a:lstStyle>
            <a:lvl1pPr algn="r">
              <a:defRPr sz="1200"/>
            </a:lvl1pPr>
          </a:lstStyle>
          <a:p>
            <a:fld id="{D9E47C86-CA9D-4045-91B5-4F1119C77BBC}" type="datetimeFigureOut">
              <a:rPr lang="en-US" smtClean="0"/>
              <a:pPr/>
              <a:t>8/28/2018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5" tIns="46583" rIns="93165" bIns="46583"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5" tIns="46583" rIns="93165" bIns="46583" rtlCol="0" anchor="b"/>
          <a:lstStyle>
            <a:lvl1pPr algn="r">
              <a:defRPr sz="1200"/>
            </a:lvl1pPr>
          </a:lstStyle>
          <a:p>
            <a:fld id="{C6F91540-4D4A-4B69-AAFD-AB47B23CF6BB}" type="slidenum">
              <a:rPr lang="en-US" smtClean="0"/>
              <a:pPr/>
              <a:t>‹#›</a:t>
            </a:fld>
            <a:endParaRPr lang="en-US"/>
          </a:p>
        </p:txBody>
      </p:sp>
    </p:spTree>
    <p:extLst>
      <p:ext uri="{BB962C8B-B14F-4D97-AF65-F5344CB8AC3E}">
        <p14:creationId xmlns:p14="http://schemas.microsoft.com/office/powerpoint/2010/main" val="27437550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C5A6F-F541-4CFF-BBBC-AF8C02DD4954}"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184065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5A6F-F541-4CFF-BBBC-AF8C02DD4954}"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180938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5A6F-F541-4CFF-BBBC-AF8C02DD4954}"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173466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5A6F-F541-4CFF-BBBC-AF8C02DD4954}"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406454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C5A6F-F541-4CFF-BBBC-AF8C02DD4954}"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788023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C5A6F-F541-4CFF-BBBC-AF8C02DD4954}" type="datetimeFigureOut">
              <a:rPr lang="en-US" smtClean="0"/>
              <a:pPr/>
              <a:t>8/28/2018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305428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C5A6F-F541-4CFF-BBBC-AF8C02DD4954}" type="datetimeFigureOut">
              <a:rPr lang="en-US" smtClean="0"/>
              <a:pPr/>
              <a:t>8/28/2018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195649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C5A6F-F541-4CFF-BBBC-AF8C02DD4954}" type="datetimeFigureOut">
              <a:rPr lang="en-US" smtClean="0"/>
              <a:pPr/>
              <a:t>8/28/2018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19462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C5A6F-F541-4CFF-BBBC-AF8C02DD4954}" type="datetimeFigureOut">
              <a:rPr lang="en-US" smtClean="0"/>
              <a:pPr/>
              <a:t>8/28/2018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3583696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C5A6F-F541-4CFF-BBBC-AF8C02DD4954}" type="datetimeFigureOut">
              <a:rPr lang="en-US" smtClean="0"/>
              <a:pPr/>
              <a:t>8/28/2018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28583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C5A6F-F541-4CFF-BBBC-AF8C02DD4954}" type="datetimeFigureOut">
              <a:rPr lang="en-US" smtClean="0"/>
              <a:pPr/>
              <a:t>8/28/2018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D143B-236B-4217-AE5E-4C8180070181}" type="slidenum">
              <a:rPr lang="en-US" smtClean="0"/>
              <a:pPr/>
              <a:t>‹#›</a:t>
            </a:fld>
            <a:endParaRPr lang="en-US"/>
          </a:p>
        </p:txBody>
      </p:sp>
    </p:spTree>
    <p:extLst>
      <p:ext uri="{BB962C8B-B14F-4D97-AF65-F5344CB8AC3E}">
        <p14:creationId xmlns:p14="http://schemas.microsoft.com/office/powerpoint/2010/main" val="48728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C5A6F-F541-4CFF-BBBC-AF8C02DD4954}" type="datetimeFigureOut">
              <a:rPr lang="en-US" smtClean="0"/>
              <a:pPr/>
              <a:t>8/28/2018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D143B-236B-4217-AE5E-4C8180070181}" type="slidenum">
              <a:rPr lang="en-US" smtClean="0"/>
              <a:pPr/>
              <a:t>‹#›</a:t>
            </a:fld>
            <a:endParaRPr lang="en-US"/>
          </a:p>
        </p:txBody>
      </p:sp>
    </p:spTree>
    <p:extLst>
      <p:ext uri="{BB962C8B-B14F-4D97-AF65-F5344CB8AC3E}">
        <p14:creationId xmlns:p14="http://schemas.microsoft.com/office/powerpoint/2010/main" val="277607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828800"/>
            <a:ext cx="7772400" cy="1470025"/>
          </a:xfrm>
        </p:spPr>
        <p:txBody>
          <a:bodyPr>
            <a:noAutofit/>
          </a:bodyPr>
          <a:lstStyle/>
          <a:p>
            <a:pPr algn="l"/>
            <a:r>
              <a:rPr lang="en-US" sz="9600" dirty="0" smtClean="0">
                <a:latin typeface="Arial Black" pitchFamily="34" charset="0"/>
              </a:rPr>
              <a:t>Bullying</a:t>
            </a:r>
            <a:endParaRPr lang="en-US" sz="9600" dirty="0">
              <a:latin typeface="Arial Black" pitchFamily="34" charset="0"/>
            </a:endParaRPr>
          </a:p>
        </p:txBody>
      </p:sp>
      <p:sp>
        <p:nvSpPr>
          <p:cNvPr id="3" name="Subtitle 2"/>
          <p:cNvSpPr>
            <a:spLocks noGrp="1"/>
          </p:cNvSpPr>
          <p:nvPr>
            <p:ph type="subTitle" idx="1"/>
          </p:nvPr>
        </p:nvSpPr>
        <p:spPr>
          <a:xfrm>
            <a:off x="1447800" y="3276600"/>
            <a:ext cx="6400800" cy="2743200"/>
          </a:xfrm>
        </p:spPr>
        <p:txBody>
          <a:bodyPr>
            <a:noAutofit/>
          </a:bodyPr>
          <a:lstStyle/>
          <a:p>
            <a:r>
              <a:rPr lang="en-US" sz="5400" dirty="0" smtClean="0">
                <a:latin typeface="Tekton Pro Ext" pitchFamily="34" charset="0"/>
              </a:rPr>
              <a:t>What is it?</a:t>
            </a:r>
          </a:p>
          <a:p>
            <a:r>
              <a:rPr lang="en-US" sz="5400" dirty="0" smtClean="0">
                <a:latin typeface="Tekton Pro Ext" pitchFamily="34" charset="0"/>
              </a:rPr>
              <a:t>Who is involved?</a:t>
            </a:r>
          </a:p>
          <a:p>
            <a:r>
              <a:rPr lang="en-US" sz="5400" dirty="0" smtClean="0">
                <a:latin typeface="Tekton Pro Ext" pitchFamily="34" charset="0"/>
              </a:rPr>
              <a:t>What do you do?</a:t>
            </a:r>
            <a:endParaRPr lang="en-US" sz="5400" dirty="0">
              <a:latin typeface="Tekton Pro Ext" pitchFamily="34" charset="0"/>
            </a:endParaRPr>
          </a:p>
        </p:txBody>
      </p:sp>
      <p:pic>
        <p:nvPicPr>
          <p:cNvPr id="1026" name="Picture 2" descr="http://www.cpschools.com/Schools/OMS/no_bul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399" y="152400"/>
            <a:ext cx="3581399"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73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http://1.bp.blogspot.com/--UTBLovQ75o/TmoFBw-r52I/AAAAAAAAAWo/EUEWkQ0pEgA/s320/passing+not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60501">
            <a:off x="142979" y="4299452"/>
            <a:ext cx="2508978" cy="173930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1143000"/>
          </a:xfrm>
        </p:spPr>
        <p:txBody>
          <a:bodyPr>
            <a:normAutofit/>
          </a:bodyPr>
          <a:lstStyle/>
          <a:p>
            <a:r>
              <a:rPr lang="en-US" sz="6000" dirty="0" smtClean="0">
                <a:latin typeface="Tekton Pro Ext" pitchFamily="34" charset="0"/>
              </a:rPr>
              <a:t>What happens?</a:t>
            </a:r>
            <a:endParaRPr lang="en-US" sz="6000" dirty="0">
              <a:latin typeface="Tekton Pro Ext" pitchFamily="34" charset="0"/>
            </a:endParaRPr>
          </a:p>
        </p:txBody>
      </p:sp>
      <p:sp>
        <p:nvSpPr>
          <p:cNvPr id="3" name="Content Placeholder 2"/>
          <p:cNvSpPr>
            <a:spLocks noGrp="1"/>
          </p:cNvSpPr>
          <p:nvPr>
            <p:ph idx="1"/>
          </p:nvPr>
        </p:nvSpPr>
        <p:spPr>
          <a:xfrm>
            <a:off x="457200" y="914401"/>
            <a:ext cx="8305800" cy="914400"/>
          </a:xfrm>
        </p:spPr>
        <p:txBody>
          <a:bodyPr>
            <a:normAutofit/>
          </a:bodyPr>
          <a:lstStyle/>
          <a:p>
            <a:pPr marL="0" indent="0">
              <a:buNone/>
            </a:pPr>
            <a:r>
              <a:rPr lang="en-US" sz="5000" b="1" dirty="0" smtClean="0"/>
              <a:t>Kinds of Bullying:</a:t>
            </a:r>
          </a:p>
          <a:p>
            <a:pPr marL="0" indent="0">
              <a:buNone/>
            </a:pPr>
            <a:endParaRPr lang="en-US" dirty="0" smtClean="0"/>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1507" y="5791200"/>
            <a:ext cx="996293" cy="99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4600" y="1785244"/>
            <a:ext cx="6629400" cy="5170646"/>
          </a:xfrm>
          <a:prstGeom prst="rect">
            <a:avLst/>
          </a:prstGeom>
          <a:noFill/>
        </p:spPr>
        <p:txBody>
          <a:bodyPr wrap="square" rtlCol="0">
            <a:spAutoFit/>
          </a:bodyPr>
          <a:lstStyle/>
          <a:p>
            <a:r>
              <a:rPr lang="en-US" sz="2400" b="1" dirty="0" smtClean="0"/>
              <a:t>3. Social/Relational bullying—Doing something behind someone’s back, when they are not standing there, or that is not obvious to others nearby to hurt their reputation and/or cause embarrassment</a:t>
            </a:r>
          </a:p>
          <a:p>
            <a:pPr marL="342900" indent="-342900">
              <a:buFont typeface="Arial" pitchFamily="34" charset="0"/>
              <a:buChar char="•"/>
            </a:pPr>
            <a:r>
              <a:rPr lang="en-US" sz="2400" dirty="0" smtClean="0"/>
              <a:t>Lying about them</a:t>
            </a:r>
          </a:p>
          <a:p>
            <a:pPr marL="342900" indent="-342900">
              <a:buFont typeface="Arial" pitchFamily="34" charset="0"/>
              <a:buChar char="•"/>
            </a:pPr>
            <a:r>
              <a:rPr lang="en-US" sz="2400" dirty="0"/>
              <a:t>S</a:t>
            </a:r>
            <a:r>
              <a:rPr lang="en-US" sz="2400" dirty="0" smtClean="0"/>
              <a:t>preading rumors</a:t>
            </a:r>
          </a:p>
          <a:p>
            <a:pPr marL="342900" indent="-342900">
              <a:buFont typeface="Arial" pitchFamily="34" charset="0"/>
              <a:buChar char="•"/>
            </a:pPr>
            <a:r>
              <a:rPr lang="en-US" sz="2400" dirty="0"/>
              <a:t>N</a:t>
            </a:r>
            <a:r>
              <a:rPr lang="en-US" sz="2400" dirty="0" smtClean="0"/>
              <a:t>egative face or physical motions</a:t>
            </a:r>
          </a:p>
          <a:p>
            <a:pPr marL="342900" indent="-342900">
              <a:buFont typeface="Arial" pitchFamily="34" charset="0"/>
              <a:buChar char="•"/>
            </a:pPr>
            <a:r>
              <a:rPr lang="en-US" sz="2400" dirty="0"/>
              <a:t>S</a:t>
            </a:r>
            <a:r>
              <a:rPr lang="en-US" sz="2400" dirty="0" smtClean="0"/>
              <a:t>cary looks</a:t>
            </a:r>
          </a:p>
          <a:p>
            <a:pPr marL="342900" indent="-342900">
              <a:buFont typeface="Arial" pitchFamily="34" charset="0"/>
              <a:buChar char="•"/>
            </a:pPr>
            <a:r>
              <a:rPr lang="en-US" sz="2400" dirty="0"/>
              <a:t>P</a:t>
            </a:r>
            <a:r>
              <a:rPr lang="en-US" sz="2400" dirty="0" smtClean="0"/>
              <a:t>laying nasty jokes to embarrass them</a:t>
            </a:r>
          </a:p>
          <a:p>
            <a:pPr marL="342900" indent="-342900">
              <a:buFont typeface="Arial" pitchFamily="34" charset="0"/>
              <a:buChar char="•"/>
            </a:pPr>
            <a:r>
              <a:rPr lang="en-US" sz="2400" dirty="0"/>
              <a:t>C</a:t>
            </a:r>
            <a:r>
              <a:rPr lang="en-US" sz="2400" dirty="0" smtClean="0"/>
              <a:t>opy-catting them</a:t>
            </a:r>
          </a:p>
          <a:p>
            <a:pPr marL="342900" indent="-342900">
              <a:buFont typeface="Arial" pitchFamily="34" charset="0"/>
              <a:buChar char="•"/>
            </a:pPr>
            <a:r>
              <a:rPr lang="en-US" sz="2400" dirty="0"/>
              <a:t>E</a:t>
            </a:r>
            <a:r>
              <a:rPr lang="en-US" sz="2400" dirty="0" smtClean="0"/>
              <a:t>ncouraging others to not talk to or sit                by them.</a:t>
            </a:r>
          </a:p>
          <a:p>
            <a:endParaRPr lang="en-US" dirty="0"/>
          </a:p>
        </p:txBody>
      </p:sp>
      <p:pic>
        <p:nvPicPr>
          <p:cNvPr id="8194" name="Picture 2" descr="http://www.gotgraceyet.com/wp-content/uploads/2012/10/Elitism_Oct25_12-150x15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866053">
            <a:off x="263597" y="1905001"/>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473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dirty="0" smtClean="0">
                <a:latin typeface="Tekton Pro Ext" pitchFamily="34" charset="0"/>
              </a:rPr>
              <a:t>What happens?</a:t>
            </a:r>
            <a:endParaRPr lang="en-US" sz="6000" dirty="0">
              <a:latin typeface="Tekton Pro Ext" pitchFamily="34" charset="0"/>
            </a:endParaRPr>
          </a:p>
        </p:txBody>
      </p:sp>
      <p:sp>
        <p:nvSpPr>
          <p:cNvPr id="3" name="Content Placeholder 2"/>
          <p:cNvSpPr>
            <a:spLocks noGrp="1"/>
          </p:cNvSpPr>
          <p:nvPr>
            <p:ph idx="1"/>
          </p:nvPr>
        </p:nvSpPr>
        <p:spPr>
          <a:xfrm>
            <a:off x="76200" y="533400"/>
            <a:ext cx="8305800" cy="914400"/>
          </a:xfrm>
        </p:spPr>
        <p:txBody>
          <a:bodyPr>
            <a:normAutofit/>
          </a:bodyPr>
          <a:lstStyle/>
          <a:p>
            <a:pPr marL="0" indent="0">
              <a:buNone/>
            </a:pPr>
            <a:r>
              <a:rPr lang="en-US" sz="5000" b="1" dirty="0" smtClean="0"/>
              <a:t>Kinds of Bullying:</a:t>
            </a:r>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5645727"/>
            <a:ext cx="1149569" cy="1143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76600" y="1173362"/>
            <a:ext cx="5797769" cy="5262979"/>
          </a:xfrm>
          <a:prstGeom prst="rect">
            <a:avLst/>
          </a:prstGeom>
          <a:noFill/>
        </p:spPr>
        <p:txBody>
          <a:bodyPr wrap="square" rtlCol="0">
            <a:spAutoFit/>
          </a:bodyPr>
          <a:lstStyle/>
          <a:p>
            <a:r>
              <a:rPr lang="en-US" sz="2400" b="1" dirty="0" smtClean="0"/>
              <a:t>4. Written—Hurting someone through writing notes or online by saying things or using embarrassing pictures to hurt them or their reputation through websites, social networks (like Facebook, Twitter, Instagram, etc.), or by cell phone</a:t>
            </a:r>
          </a:p>
          <a:p>
            <a:pPr marL="342900" indent="-342900">
              <a:buFont typeface="Arial" pitchFamily="34" charset="0"/>
              <a:buChar char="•"/>
            </a:pPr>
            <a:r>
              <a:rPr lang="en-US" sz="2400" dirty="0"/>
              <a:t>T</a:t>
            </a:r>
            <a:r>
              <a:rPr lang="en-US" sz="2400" dirty="0" smtClean="0"/>
              <a:t>exting or posting mean messages</a:t>
            </a:r>
          </a:p>
          <a:p>
            <a:pPr marL="342900" indent="-342900">
              <a:buFont typeface="Arial" pitchFamily="34" charset="0"/>
              <a:buChar char="•"/>
            </a:pPr>
            <a:r>
              <a:rPr lang="en-US" sz="2400" dirty="0" smtClean="0"/>
              <a:t>Texting or posting embarrassing pictures</a:t>
            </a:r>
          </a:p>
          <a:p>
            <a:pPr marL="342900" indent="-342900">
              <a:buFont typeface="Arial" pitchFamily="34" charset="0"/>
              <a:buChar char="•"/>
            </a:pPr>
            <a:r>
              <a:rPr lang="en-US" sz="2400" dirty="0"/>
              <a:t>G</a:t>
            </a:r>
            <a:r>
              <a:rPr lang="en-US" sz="2400" dirty="0" smtClean="0"/>
              <a:t>etting others to gang up on or threaten them</a:t>
            </a:r>
          </a:p>
          <a:p>
            <a:pPr marL="342900" indent="-342900">
              <a:buFont typeface="Arial" pitchFamily="34" charset="0"/>
              <a:buChar char="•"/>
            </a:pPr>
            <a:r>
              <a:rPr lang="en-US" sz="2400" dirty="0"/>
              <a:t>S</a:t>
            </a:r>
            <a:r>
              <a:rPr lang="en-US" sz="2400" dirty="0" smtClean="0"/>
              <a:t>etting up a website to make fun of them</a:t>
            </a:r>
          </a:p>
          <a:p>
            <a:pPr marL="342900" indent="-342900">
              <a:buFont typeface="Arial" pitchFamily="34" charset="0"/>
              <a:buChar char="•"/>
            </a:pPr>
            <a:r>
              <a:rPr lang="en-US" sz="2400" dirty="0"/>
              <a:t>M</a:t>
            </a:r>
            <a:r>
              <a:rPr lang="en-US" sz="2400" dirty="0" smtClean="0"/>
              <a:t>aking mean or threatening posts on their page</a:t>
            </a:r>
          </a:p>
          <a:p>
            <a:pPr marL="342900" indent="-342900">
              <a:buFont typeface="Arial" pitchFamily="34" charset="0"/>
              <a:buChar char="•"/>
            </a:pPr>
            <a:r>
              <a:rPr lang="en-US" sz="2400" dirty="0" smtClean="0"/>
              <a:t>Passing notes about them in class</a:t>
            </a:r>
            <a:endParaRPr lang="en-US" dirty="0"/>
          </a:p>
        </p:txBody>
      </p:sp>
      <p:pic>
        <p:nvPicPr>
          <p:cNvPr id="7170" name="Picture 2" descr="http://www.vniles.com/content/articlefiles/5186-2BADFCAC-55B4-4577-A12E-963D6FC3560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89044">
            <a:off x="145193" y="1615114"/>
            <a:ext cx="3090402" cy="2038351"/>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screenretriever.com/wp-content/uploads/cyberbullying-online-ima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102877">
            <a:off x="137679" y="4151485"/>
            <a:ext cx="3152077" cy="2097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802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6000" dirty="0" smtClean="0">
                <a:latin typeface="Tekton Pro Ext" pitchFamily="34" charset="0"/>
              </a:rPr>
              <a:t>How do I know</a:t>
            </a:r>
            <a:br>
              <a:rPr lang="en-US" sz="6000" dirty="0" smtClean="0">
                <a:latin typeface="Tekton Pro Ext" pitchFamily="34" charset="0"/>
              </a:rPr>
            </a:br>
            <a:r>
              <a:rPr lang="en-US" sz="6000" dirty="0" smtClean="0">
                <a:latin typeface="Tekton Pro Ext" pitchFamily="34" charset="0"/>
              </a:rPr>
              <a:t>if it </a:t>
            </a:r>
            <a:r>
              <a:rPr lang="en-US" sz="6000" u="sng" dirty="0" smtClean="0">
                <a:latin typeface="Tekton Pro Ext" pitchFamily="34" charset="0"/>
              </a:rPr>
              <a:t>really</a:t>
            </a:r>
            <a:r>
              <a:rPr lang="en-US" sz="6000" dirty="0" smtClean="0">
                <a:latin typeface="Tekton Pro Ext" pitchFamily="34" charset="0"/>
              </a:rPr>
              <a:t> is bullying?</a:t>
            </a:r>
            <a:endParaRPr lang="en-US" sz="6000" dirty="0">
              <a:latin typeface="Tekton Pro Ext" pitchFamily="34" charset="0"/>
            </a:endParaRPr>
          </a:p>
        </p:txBody>
      </p:sp>
      <p:sp>
        <p:nvSpPr>
          <p:cNvPr id="3" name="Content Placeholder 2"/>
          <p:cNvSpPr>
            <a:spLocks noGrp="1"/>
          </p:cNvSpPr>
          <p:nvPr>
            <p:ph idx="1"/>
          </p:nvPr>
        </p:nvSpPr>
        <p:spPr>
          <a:xfrm>
            <a:off x="381000" y="1676400"/>
            <a:ext cx="8305800" cy="5181600"/>
          </a:xfrm>
        </p:spPr>
        <p:txBody>
          <a:bodyPr>
            <a:normAutofit fontScale="70000" lnSpcReduction="20000"/>
          </a:bodyPr>
          <a:lstStyle/>
          <a:p>
            <a:pPr>
              <a:buFont typeface="Wingdings" pitchFamily="2" charset="2"/>
              <a:buChar char="q"/>
            </a:pPr>
            <a:r>
              <a:rPr lang="en-US" sz="5000" b="1" dirty="0" smtClean="0"/>
              <a:t>This issue has happened over and over.</a:t>
            </a:r>
          </a:p>
          <a:p>
            <a:pPr>
              <a:buFont typeface="Wingdings" pitchFamily="2" charset="2"/>
              <a:buChar char="q"/>
            </a:pPr>
            <a:r>
              <a:rPr lang="en-US" sz="5000" b="1" dirty="0" smtClean="0"/>
              <a:t>The same person/people are involved.</a:t>
            </a:r>
          </a:p>
          <a:p>
            <a:pPr>
              <a:buFont typeface="Wingdings" pitchFamily="2" charset="2"/>
              <a:buChar char="q"/>
            </a:pPr>
            <a:r>
              <a:rPr lang="en-US" sz="5000" b="1" dirty="0" smtClean="0"/>
              <a:t>What happened was done on purpose.</a:t>
            </a:r>
          </a:p>
          <a:p>
            <a:pPr>
              <a:buFont typeface="Wingdings" pitchFamily="2" charset="2"/>
              <a:buChar char="q"/>
            </a:pPr>
            <a:r>
              <a:rPr lang="en-US" sz="5000" b="1" dirty="0" smtClean="0"/>
              <a:t>It hurt (body or feelings).</a:t>
            </a:r>
          </a:p>
          <a:p>
            <a:pPr>
              <a:buFont typeface="Wingdings" pitchFamily="2" charset="2"/>
              <a:buChar char="q"/>
            </a:pPr>
            <a:r>
              <a:rPr lang="en-US" sz="5000" b="1" dirty="0" smtClean="0"/>
              <a:t>There is a difference in power between the person being mean and their target.</a:t>
            </a:r>
          </a:p>
          <a:p>
            <a:pPr marL="0" indent="0">
              <a:buNone/>
            </a:pPr>
            <a:r>
              <a:rPr lang="en-US" sz="4100" b="1" dirty="0" smtClean="0"/>
              <a:t>*All 5 must be checked for it to be considered bullying and not someone just being mean.</a:t>
            </a:r>
          </a:p>
          <a:p>
            <a:pPr marL="0" indent="0">
              <a:buNone/>
            </a:pPr>
            <a:endParaRPr lang="en-US" sz="5000" b="1" dirty="0" smtClean="0"/>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97255"/>
            <a:ext cx="997169" cy="991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269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counselors-page.pvmiddle.usd259.org/modules/groups/homepagefiles/announcement/1997334-229826067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767080"/>
            <a:ext cx="1219200" cy="113792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750955" y="1932709"/>
            <a:ext cx="4191000" cy="4696691"/>
          </a:xfrm>
          <a:prstGeom prst="rect">
            <a:avLst/>
          </a:prstGeom>
          <a:solidFill>
            <a:srgbClr val="DD4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 y="1932709"/>
            <a:ext cx="4191000" cy="469669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76200"/>
            <a:ext cx="8229600" cy="830997"/>
          </a:xfrm>
          <a:prstGeom prst="rect">
            <a:avLst/>
          </a:prstGeom>
          <a:noFill/>
        </p:spPr>
        <p:txBody>
          <a:bodyPr wrap="square" rtlCol="0">
            <a:spAutoFit/>
          </a:bodyPr>
          <a:lstStyle/>
          <a:p>
            <a:pPr algn="ctr"/>
            <a:r>
              <a:rPr lang="en-US" sz="4800" dirty="0" smtClean="0">
                <a:latin typeface="Tekton Pro Ext" pitchFamily="34" charset="0"/>
              </a:rPr>
              <a:t>Bullying vs. Being Mean</a:t>
            </a:r>
            <a:endParaRPr lang="en-US" sz="4800" dirty="0"/>
          </a:p>
        </p:txBody>
      </p:sp>
      <p:sp>
        <p:nvSpPr>
          <p:cNvPr id="3" name="TextBox 2"/>
          <p:cNvSpPr txBox="1"/>
          <p:nvPr/>
        </p:nvSpPr>
        <p:spPr>
          <a:xfrm>
            <a:off x="228600" y="1911927"/>
            <a:ext cx="4343400" cy="4924425"/>
          </a:xfrm>
          <a:prstGeom prst="rect">
            <a:avLst/>
          </a:prstGeom>
          <a:noFill/>
        </p:spPr>
        <p:txBody>
          <a:bodyPr wrap="square" rtlCol="0">
            <a:spAutoFit/>
          </a:bodyPr>
          <a:lstStyle/>
          <a:p>
            <a:r>
              <a:rPr lang="en-US" sz="3200" b="1" dirty="0"/>
              <a:t>It is </a:t>
            </a:r>
            <a:r>
              <a:rPr lang="en-US" sz="3200" b="1" dirty="0" smtClean="0"/>
              <a:t>bullying </a:t>
            </a:r>
            <a:r>
              <a:rPr lang="en-US" sz="3200" b="1" dirty="0"/>
              <a:t>if:</a:t>
            </a:r>
          </a:p>
          <a:p>
            <a:pPr>
              <a:buFont typeface="Wingdings" pitchFamily="2" charset="2"/>
              <a:buChar char="ü"/>
            </a:pPr>
            <a:r>
              <a:rPr lang="en-US" sz="2400" dirty="0"/>
              <a:t>It </a:t>
            </a:r>
            <a:r>
              <a:rPr lang="en-US" sz="2400" dirty="0" smtClean="0"/>
              <a:t>has happened over and over.</a:t>
            </a:r>
          </a:p>
          <a:p>
            <a:pPr>
              <a:buFont typeface="Wingdings" pitchFamily="2" charset="2"/>
              <a:buChar char="ü"/>
            </a:pPr>
            <a:endParaRPr lang="en-US" sz="2400" dirty="0"/>
          </a:p>
          <a:p>
            <a:endParaRPr lang="en-US" sz="2400" dirty="0" smtClean="0"/>
          </a:p>
          <a:p>
            <a:pPr>
              <a:buFont typeface="Wingdings" pitchFamily="2" charset="2"/>
              <a:buChar char="ü"/>
            </a:pPr>
            <a:r>
              <a:rPr lang="en-US" sz="2400" dirty="0" smtClean="0"/>
              <a:t>It has happened with the same people.</a:t>
            </a:r>
          </a:p>
          <a:p>
            <a:pPr>
              <a:buFont typeface="Wingdings" pitchFamily="2" charset="2"/>
              <a:buChar char="ü"/>
            </a:pPr>
            <a:r>
              <a:rPr lang="en-US" sz="2400" dirty="0" smtClean="0"/>
              <a:t>It was done on purpose.</a:t>
            </a:r>
            <a:endParaRPr lang="en-US" sz="2400" dirty="0"/>
          </a:p>
          <a:p>
            <a:pPr>
              <a:buFont typeface="Wingdings" pitchFamily="2" charset="2"/>
              <a:buChar char="ü"/>
            </a:pPr>
            <a:r>
              <a:rPr lang="en-US" sz="2400" dirty="0"/>
              <a:t>It </a:t>
            </a:r>
            <a:r>
              <a:rPr lang="en-US" sz="2400" dirty="0" smtClean="0"/>
              <a:t>hurt someone (body or feelings).</a:t>
            </a:r>
          </a:p>
          <a:p>
            <a:pPr>
              <a:buFont typeface="Wingdings" pitchFamily="2" charset="2"/>
              <a:buChar char="ü"/>
            </a:pPr>
            <a:r>
              <a:rPr lang="en-US" sz="2400" dirty="0"/>
              <a:t>There is a difference in “strength” between the two people</a:t>
            </a:r>
            <a:r>
              <a:rPr lang="en-US" sz="2400" dirty="0" smtClean="0"/>
              <a:t>.</a:t>
            </a:r>
            <a:endParaRPr lang="en-US" sz="2400" dirty="0"/>
          </a:p>
          <a:p>
            <a:endParaRPr lang="en-US" dirty="0"/>
          </a:p>
        </p:txBody>
      </p:sp>
      <p:sp>
        <p:nvSpPr>
          <p:cNvPr id="4" name="TextBox 3"/>
          <p:cNvSpPr txBox="1"/>
          <p:nvPr/>
        </p:nvSpPr>
        <p:spPr>
          <a:xfrm>
            <a:off x="4699000" y="1845707"/>
            <a:ext cx="4318000" cy="4555093"/>
          </a:xfrm>
          <a:prstGeom prst="rect">
            <a:avLst/>
          </a:prstGeom>
          <a:noFill/>
        </p:spPr>
        <p:txBody>
          <a:bodyPr wrap="square" rtlCol="0">
            <a:spAutoFit/>
          </a:bodyPr>
          <a:lstStyle/>
          <a:p>
            <a:r>
              <a:rPr lang="en-US" sz="3200" b="1" dirty="0"/>
              <a:t>It is </a:t>
            </a:r>
            <a:r>
              <a:rPr lang="en-US" sz="3200" b="1" dirty="0" smtClean="0"/>
              <a:t>being mean </a:t>
            </a:r>
            <a:r>
              <a:rPr lang="en-US" sz="3200" b="1" dirty="0"/>
              <a:t>if:</a:t>
            </a:r>
          </a:p>
          <a:p>
            <a:pPr>
              <a:buFont typeface="Wingdings" pitchFamily="2" charset="2"/>
              <a:buChar char="ü"/>
            </a:pPr>
            <a:r>
              <a:rPr lang="en-US" sz="2400" dirty="0"/>
              <a:t>It </a:t>
            </a:r>
            <a:r>
              <a:rPr lang="en-US" sz="2400" dirty="0" smtClean="0"/>
              <a:t>has only happened this time or it has been a long time since it happened before.</a:t>
            </a:r>
          </a:p>
          <a:p>
            <a:pPr>
              <a:buFont typeface="Wingdings" pitchFamily="2" charset="2"/>
              <a:buChar char="ü"/>
            </a:pPr>
            <a:r>
              <a:rPr lang="en-US" sz="2400" dirty="0" smtClean="0"/>
              <a:t>It is different people doing it each time.</a:t>
            </a:r>
          </a:p>
          <a:p>
            <a:pPr>
              <a:buFont typeface="Wingdings" pitchFamily="2" charset="2"/>
              <a:buChar char="ü"/>
            </a:pPr>
            <a:r>
              <a:rPr lang="en-US" sz="2400" dirty="0" smtClean="0"/>
              <a:t>It was an accident.</a:t>
            </a:r>
            <a:endParaRPr lang="en-US" sz="2400" dirty="0"/>
          </a:p>
          <a:p>
            <a:pPr>
              <a:buFont typeface="Wingdings" pitchFamily="2" charset="2"/>
              <a:buChar char="ü"/>
            </a:pPr>
            <a:r>
              <a:rPr lang="en-US" sz="2400" dirty="0"/>
              <a:t>T</a:t>
            </a:r>
            <a:r>
              <a:rPr lang="en-US" sz="2400" dirty="0" smtClean="0"/>
              <a:t>he people involved are not upset.</a:t>
            </a:r>
          </a:p>
          <a:p>
            <a:pPr>
              <a:buFont typeface="Wingdings" pitchFamily="2" charset="2"/>
              <a:buChar char="ü"/>
            </a:pPr>
            <a:r>
              <a:rPr lang="en-US" sz="2400" dirty="0" smtClean="0"/>
              <a:t>The people involved are at the same level socially.</a:t>
            </a:r>
            <a:endParaRPr lang="en-US" sz="2400" dirty="0"/>
          </a:p>
          <a:p>
            <a:endParaRPr lang="en-US" dirty="0"/>
          </a:p>
        </p:txBody>
      </p:sp>
      <p:pic>
        <p:nvPicPr>
          <p:cNvPr id="1026" name="Picture 2" descr="0060-0808-1213-0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838200"/>
            <a:ext cx="1013691" cy="106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8" name="Picture 2" descr="0060-0808-1213-0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5791" y="836302"/>
            <a:ext cx="1013691" cy="106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 name="Picture 2" descr="0060-0808-1213-0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9482" y="836302"/>
            <a:ext cx="1013691" cy="106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0" name="Picture 2" descr="0060-0808-1213-0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3173" y="828015"/>
            <a:ext cx="1013691" cy="106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1595397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dirty="0" smtClean="0">
                <a:latin typeface="Tekton Pro Ext" pitchFamily="34" charset="0"/>
              </a:rPr>
              <a:t>What do I do?</a:t>
            </a:r>
            <a:endParaRPr lang="en-US" sz="6000" dirty="0">
              <a:latin typeface="Tekton Pro Ext" pitchFamily="34" charset="0"/>
            </a:endParaRPr>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0312" y="5741343"/>
            <a:ext cx="1123074" cy="1116657"/>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images.sodahead.com/polls/003570911/516933206_bully_xlarge.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750" y="0"/>
            <a:ext cx="1447800" cy="145612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28600" y="1143000"/>
            <a:ext cx="8686800" cy="5917257"/>
          </a:xfrm>
        </p:spPr>
        <p:txBody>
          <a:bodyPr>
            <a:normAutofit fontScale="40000" lnSpcReduction="20000"/>
          </a:bodyPr>
          <a:lstStyle/>
          <a:p>
            <a:pPr marL="0" indent="0">
              <a:buNone/>
            </a:pPr>
            <a:r>
              <a:rPr lang="en-US" sz="8600" dirty="0" smtClean="0"/>
              <a:t>What do I do if someone is bullying me?</a:t>
            </a:r>
          </a:p>
          <a:p>
            <a:r>
              <a:rPr lang="en-US" sz="6000" dirty="0" smtClean="0"/>
              <a:t>Try not to let the bully see you are upset.</a:t>
            </a:r>
          </a:p>
          <a:p>
            <a:r>
              <a:rPr lang="en-US" sz="6000" dirty="0" smtClean="0"/>
              <a:t>Stand up for yourself nicely. </a:t>
            </a:r>
          </a:p>
          <a:p>
            <a:r>
              <a:rPr lang="en-US" sz="6000" dirty="0" smtClean="0"/>
              <a:t>Walk away. </a:t>
            </a:r>
          </a:p>
          <a:p>
            <a:r>
              <a:rPr lang="en-US" sz="6000" dirty="0" smtClean="0"/>
              <a:t>Tell </a:t>
            </a:r>
            <a:r>
              <a:rPr lang="en-US" sz="6000" dirty="0"/>
              <a:t>someone you trust about </a:t>
            </a:r>
            <a:r>
              <a:rPr lang="en-US" sz="6000" dirty="0" smtClean="0"/>
              <a:t>it.</a:t>
            </a:r>
          </a:p>
          <a:p>
            <a:r>
              <a:rPr lang="en-US" sz="6000" dirty="0" smtClean="0"/>
              <a:t>If </a:t>
            </a:r>
            <a:r>
              <a:rPr lang="en-US" sz="6000" dirty="0"/>
              <a:t>the person you told cannot help you or does not do anything, find someone else! Never keep being bullied a </a:t>
            </a:r>
            <a:r>
              <a:rPr lang="en-US" sz="6000" dirty="0" smtClean="0"/>
              <a:t>secret!</a:t>
            </a:r>
          </a:p>
          <a:p>
            <a:r>
              <a:rPr lang="en-US" sz="6000" dirty="0" smtClean="0"/>
              <a:t>Avoid </a:t>
            </a:r>
            <a:r>
              <a:rPr lang="en-US" sz="6000" dirty="0"/>
              <a:t>areas where the bully feels comfortable picking on </a:t>
            </a:r>
            <a:r>
              <a:rPr lang="en-US" sz="6000" dirty="0" smtClean="0"/>
              <a:t>you—corners </a:t>
            </a:r>
            <a:r>
              <a:rPr lang="en-US" sz="6000" dirty="0"/>
              <a:t>of the playground, lonely corridors, and behind large furniture in the </a:t>
            </a:r>
            <a:r>
              <a:rPr lang="en-US" sz="6000" dirty="0" smtClean="0"/>
              <a:t>classroom.</a:t>
            </a:r>
          </a:p>
          <a:p>
            <a:r>
              <a:rPr lang="en-US" sz="6000" dirty="0" smtClean="0"/>
              <a:t>Know your bully.  Sometimes different things can make the</a:t>
            </a:r>
          </a:p>
          <a:p>
            <a:pPr marL="0" indent="0">
              <a:buNone/>
            </a:pPr>
            <a:r>
              <a:rPr lang="en-US" sz="6000" dirty="0"/>
              <a:t> </a:t>
            </a:r>
            <a:r>
              <a:rPr lang="en-US" sz="6000" dirty="0" smtClean="0"/>
              <a:t>     situation worse.</a:t>
            </a:r>
          </a:p>
          <a:p>
            <a:r>
              <a:rPr lang="en-US" sz="6000" dirty="0" smtClean="0"/>
              <a:t>Try to surround yourself with friends and people who will stand</a:t>
            </a:r>
          </a:p>
          <a:p>
            <a:pPr marL="0" indent="0">
              <a:buNone/>
            </a:pPr>
            <a:r>
              <a:rPr lang="en-US" sz="6000" dirty="0"/>
              <a:t> </a:t>
            </a:r>
            <a:r>
              <a:rPr lang="en-US" sz="6000" dirty="0" smtClean="0"/>
              <a:t>     up for you.</a:t>
            </a:r>
          </a:p>
          <a:p>
            <a:pPr marL="0" indent="0">
              <a:buNone/>
            </a:pPr>
            <a:endParaRPr lang="en-US" sz="6000" dirty="0"/>
          </a:p>
        </p:txBody>
      </p:sp>
    </p:spTree>
    <p:extLst>
      <p:ext uri="{BB962C8B-B14F-4D97-AF65-F5344CB8AC3E}">
        <p14:creationId xmlns:p14="http://schemas.microsoft.com/office/powerpoint/2010/main" val="2786180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3882" y="5923290"/>
            <a:ext cx="791450" cy="786928"/>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457200" y="152400"/>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smtClean="0">
                <a:latin typeface="Tekton Pro Ext" pitchFamily="34" charset="0"/>
              </a:rPr>
              <a:t>What do I do?</a:t>
            </a:r>
            <a:endParaRPr lang="en-US" sz="6000" dirty="0">
              <a:latin typeface="Tekton Pro Ext" pitchFamily="34" charset="0"/>
            </a:endParaRPr>
          </a:p>
        </p:txBody>
      </p:sp>
      <p:sp>
        <p:nvSpPr>
          <p:cNvPr id="4" name="Content Placeholder 2"/>
          <p:cNvSpPr txBox="1">
            <a:spLocks/>
          </p:cNvSpPr>
          <p:nvPr/>
        </p:nvSpPr>
        <p:spPr>
          <a:xfrm>
            <a:off x="304800" y="990601"/>
            <a:ext cx="8610600" cy="57912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4600" dirty="0" smtClean="0"/>
              <a:t>What do I do if I see someone</a:t>
            </a:r>
          </a:p>
          <a:p>
            <a:pPr marL="0" indent="0">
              <a:buFont typeface="Arial" pitchFamily="34" charset="0"/>
              <a:buNone/>
            </a:pPr>
            <a:r>
              <a:rPr lang="en-US" sz="4600" dirty="0" smtClean="0"/>
              <a:t>being bullied?</a:t>
            </a:r>
          </a:p>
          <a:p>
            <a:r>
              <a:rPr lang="en-US" dirty="0" smtClean="0"/>
              <a:t>Find someone to help stop it.</a:t>
            </a:r>
          </a:p>
          <a:p>
            <a:r>
              <a:rPr lang="en-US" dirty="0" smtClean="0"/>
              <a:t>Stand next to the kid being picked on.</a:t>
            </a:r>
          </a:p>
          <a:p>
            <a:r>
              <a:rPr lang="en-US" dirty="0" smtClean="0"/>
              <a:t>Say something nicely.</a:t>
            </a:r>
          </a:p>
          <a:p>
            <a:r>
              <a:rPr lang="en-US" dirty="0" smtClean="0"/>
              <a:t>Pull the kid being bullied away from the situation and stay with them. </a:t>
            </a:r>
          </a:p>
          <a:p>
            <a:r>
              <a:rPr lang="en-US" dirty="0" smtClean="0"/>
              <a:t>Don't cheer the bully on or stand around to watch.</a:t>
            </a:r>
          </a:p>
          <a:p>
            <a:r>
              <a:rPr lang="en-US" dirty="0" smtClean="0"/>
              <a:t>Be nice to, include, and get to know people who are being bullied: You may make a new friend!</a:t>
            </a:r>
          </a:p>
          <a:p>
            <a:r>
              <a:rPr lang="en-US" dirty="0" smtClean="0"/>
              <a:t>Try to make friends with the bully at some other time to show them other ways to treat others.</a:t>
            </a:r>
          </a:p>
          <a:p>
            <a:endParaRPr lang="en-US" dirty="0"/>
          </a:p>
        </p:txBody>
      </p:sp>
      <p:pic>
        <p:nvPicPr>
          <p:cNvPr id="5" name="Picture 2" descr="http://mnprogressiveproject.com/wp-content/uploads/2013/05/bullying-stop-sig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76200"/>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404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http://t1.gstatic.com/images?q=tbn:ANd9GcRBsq5mRuo2r5WfdUDQnYcqTUaRB72qzW-VlFBlzUitLvPwOveH-A:www.gomommygo.com/THANKS_pics_FinalBigFiles/Flat/tattletale_bi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6974"/>
          <a:stretch/>
        </p:blipFill>
        <p:spPr bwMode="auto">
          <a:xfrm>
            <a:off x="6130375" y="762054"/>
            <a:ext cx="1945025" cy="142318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594807" y="2261024"/>
            <a:ext cx="4114800" cy="444919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2267951"/>
            <a:ext cx="4114800" cy="444226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3000" y="6369842"/>
            <a:ext cx="342332" cy="3403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04800" y="2159943"/>
            <a:ext cx="4038600" cy="5612457"/>
          </a:xfrm>
        </p:spPr>
        <p:txBody>
          <a:bodyPr>
            <a:normAutofit/>
          </a:bodyPr>
          <a:lstStyle/>
          <a:p>
            <a:pPr marL="0" indent="0">
              <a:buNone/>
            </a:pPr>
            <a:r>
              <a:rPr lang="en-US" sz="4400" b="1" dirty="0" smtClean="0"/>
              <a:t>It is reporting if:</a:t>
            </a:r>
          </a:p>
          <a:p>
            <a:pPr>
              <a:buFont typeface="Wingdings" pitchFamily="2" charset="2"/>
              <a:buChar char="ü"/>
            </a:pPr>
            <a:r>
              <a:rPr lang="en-US" dirty="0" smtClean="0"/>
              <a:t>It is getting someone </a:t>
            </a:r>
            <a:r>
              <a:rPr lang="en-US" u="sng" dirty="0" smtClean="0"/>
              <a:t>out</a:t>
            </a:r>
            <a:r>
              <a:rPr lang="en-US" dirty="0" smtClean="0"/>
              <a:t> of trouble.</a:t>
            </a:r>
          </a:p>
          <a:p>
            <a:pPr>
              <a:buFont typeface="Wingdings" pitchFamily="2" charset="2"/>
              <a:buChar char="ü"/>
            </a:pPr>
            <a:r>
              <a:rPr lang="en-US" dirty="0" smtClean="0"/>
              <a:t>It </a:t>
            </a:r>
            <a:r>
              <a:rPr lang="en-US" u="sng" dirty="0" smtClean="0"/>
              <a:t>is</a:t>
            </a:r>
            <a:r>
              <a:rPr lang="en-US" dirty="0" smtClean="0"/>
              <a:t> important.</a:t>
            </a:r>
          </a:p>
          <a:p>
            <a:pPr>
              <a:buFont typeface="Wingdings" pitchFamily="2" charset="2"/>
              <a:buChar char="ü"/>
            </a:pPr>
            <a:r>
              <a:rPr lang="en-US" dirty="0" smtClean="0"/>
              <a:t>It is harmful and/or dangerous.</a:t>
            </a:r>
          </a:p>
          <a:p>
            <a:pPr>
              <a:buFont typeface="Wingdings" pitchFamily="2" charset="2"/>
              <a:buChar char="ü"/>
            </a:pPr>
            <a:r>
              <a:rPr lang="en-US" dirty="0" smtClean="0"/>
              <a:t>It is being mean on purpose.</a:t>
            </a:r>
            <a:endParaRPr lang="en-US" dirty="0"/>
          </a:p>
        </p:txBody>
      </p:sp>
      <p:sp>
        <p:nvSpPr>
          <p:cNvPr id="7" name="Content Placeholder 2"/>
          <p:cNvSpPr txBox="1">
            <a:spLocks/>
          </p:cNvSpPr>
          <p:nvPr/>
        </p:nvSpPr>
        <p:spPr>
          <a:xfrm>
            <a:off x="4671007" y="2141894"/>
            <a:ext cx="4038600" cy="56124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4400" b="1" dirty="0" smtClean="0"/>
              <a:t>It is tattling if:</a:t>
            </a:r>
          </a:p>
          <a:p>
            <a:pPr>
              <a:buFont typeface="Wingdings" pitchFamily="2" charset="2"/>
              <a:buChar char="ü"/>
            </a:pPr>
            <a:r>
              <a:rPr lang="en-US" dirty="0" smtClean="0"/>
              <a:t>It is getting someone </a:t>
            </a:r>
            <a:r>
              <a:rPr lang="en-US" u="sng" dirty="0" smtClean="0"/>
              <a:t>into</a:t>
            </a:r>
            <a:r>
              <a:rPr lang="en-US" dirty="0" smtClean="0"/>
              <a:t> trouble.</a:t>
            </a:r>
          </a:p>
          <a:p>
            <a:pPr>
              <a:buFont typeface="Wingdings" pitchFamily="2" charset="2"/>
              <a:buChar char="ü"/>
            </a:pPr>
            <a:r>
              <a:rPr lang="en-US" dirty="0" smtClean="0"/>
              <a:t>It is </a:t>
            </a:r>
            <a:r>
              <a:rPr lang="en-US" u="sng" dirty="0" smtClean="0"/>
              <a:t>not</a:t>
            </a:r>
            <a:r>
              <a:rPr lang="en-US" dirty="0" smtClean="0"/>
              <a:t> important.</a:t>
            </a:r>
          </a:p>
          <a:p>
            <a:pPr>
              <a:buFont typeface="Wingdings" pitchFamily="2" charset="2"/>
              <a:buChar char="ü"/>
            </a:pPr>
            <a:r>
              <a:rPr lang="en-US" dirty="0" smtClean="0"/>
              <a:t>It is harmless.</a:t>
            </a:r>
          </a:p>
          <a:p>
            <a:pPr>
              <a:buFont typeface="Wingdings" pitchFamily="2" charset="2"/>
              <a:buChar char="ü"/>
            </a:pPr>
            <a:endParaRPr lang="en-US" dirty="0" smtClean="0"/>
          </a:p>
          <a:p>
            <a:pPr>
              <a:buFont typeface="Wingdings" pitchFamily="2" charset="2"/>
              <a:buChar char="ü"/>
            </a:pPr>
            <a:r>
              <a:rPr lang="en-US" dirty="0" smtClean="0"/>
              <a:t>It is an accident.</a:t>
            </a:r>
            <a:endParaRPr lang="en-US" dirty="0"/>
          </a:p>
        </p:txBody>
      </p:sp>
      <p:pic>
        <p:nvPicPr>
          <p:cNvPr id="12292" name="Picture 4" descr="http://t1.gstatic.com/images?q=tbn:ANd9GcQ4qWDG7e8ZtVsJYQzUirG_ytkiPv9YZK3M-qcad-8Tg0Xn7ki1:https://swansea-edunet.gov.uk/en/schools/terraceroad/PageImages/familyplanningpic0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0700" y="847517"/>
            <a:ext cx="1143000" cy="130628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71326" y="404199"/>
            <a:ext cx="7046962" cy="762000"/>
          </a:xfrm>
        </p:spPr>
        <p:txBody>
          <a:bodyPr>
            <a:normAutofit fontScale="90000"/>
          </a:bodyPr>
          <a:lstStyle/>
          <a:p>
            <a:r>
              <a:rPr lang="en-US" sz="6000" dirty="0" smtClean="0">
                <a:latin typeface="Tekton Pro Ext" pitchFamily="34" charset="0"/>
              </a:rPr>
              <a:t>Reporting vs. Tattling</a:t>
            </a:r>
            <a:endParaRPr lang="en-US" sz="6000" dirty="0">
              <a:latin typeface="Tekton Pro Ext" pitchFamily="34" charset="0"/>
            </a:endParaRPr>
          </a:p>
        </p:txBody>
      </p:sp>
    </p:spTree>
    <p:extLst>
      <p:ext uri="{BB962C8B-B14F-4D97-AF65-F5344CB8AC3E}">
        <p14:creationId xmlns:p14="http://schemas.microsoft.com/office/powerpoint/2010/main" val="177476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Tekton Pro Ext" pitchFamily="34" charset="0"/>
              </a:rPr>
              <a:t>What is bullying?</a:t>
            </a:r>
            <a:endParaRPr lang="en-US" sz="6000" dirty="0">
              <a:latin typeface="Tekton Pro Ext"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4000" b="1" dirty="0"/>
              <a:t>Bullying is </a:t>
            </a:r>
            <a:r>
              <a:rPr lang="en-US" sz="4000" b="1" dirty="0" smtClean="0"/>
              <a:t>when a “stronger” someone says or does mean things to another person on purpose to hurt them over and over again.</a:t>
            </a:r>
          </a:p>
          <a:p>
            <a:pPr marL="0" indent="0">
              <a:buNone/>
            </a:pPr>
            <a:endParaRPr lang="en-US" dirty="0" smtClean="0"/>
          </a:p>
          <a:p>
            <a:pPr marL="0" indent="0">
              <a:buNone/>
            </a:pPr>
            <a:r>
              <a:rPr lang="en-US" dirty="0" smtClean="0"/>
              <a:t>*“Stronger” means that person has more power than the other.  This could be because they are scarier, bigger, older, more popular, etc.</a:t>
            </a:r>
            <a:endParaRPr lang="en-US" dirty="0"/>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410200"/>
            <a:ext cx="1276350" cy="1269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176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6000" dirty="0" smtClean="0">
                <a:latin typeface="Tekton Pro Ext" pitchFamily="34" charset="0"/>
              </a:rPr>
              <a:t>Who is involved?</a:t>
            </a:r>
            <a:endParaRPr lang="en-US" sz="6000" dirty="0">
              <a:latin typeface="Tekton Pro Ext" pitchFamily="34" charset="0"/>
            </a:endParaRPr>
          </a:p>
        </p:txBody>
      </p:sp>
      <p:sp>
        <p:nvSpPr>
          <p:cNvPr id="3" name="Content Placeholder 2"/>
          <p:cNvSpPr>
            <a:spLocks noGrp="1"/>
          </p:cNvSpPr>
          <p:nvPr>
            <p:ph idx="1"/>
          </p:nvPr>
        </p:nvSpPr>
        <p:spPr>
          <a:xfrm>
            <a:off x="228600" y="4876801"/>
            <a:ext cx="8229600" cy="1981200"/>
          </a:xfrm>
        </p:spPr>
        <p:txBody>
          <a:bodyPr>
            <a:normAutofit fontScale="85000" lnSpcReduction="20000"/>
          </a:bodyPr>
          <a:lstStyle/>
          <a:p>
            <a:pPr marL="0" indent="0">
              <a:buNone/>
            </a:pPr>
            <a:r>
              <a:rPr lang="en-US" dirty="0" smtClean="0"/>
              <a:t>*“Stronger” means that person has more power than the other.  This could be because they are scarier, bigger, older, more popular, etc.</a:t>
            </a:r>
          </a:p>
          <a:p>
            <a:pPr marL="0" indent="0">
              <a:buNone/>
            </a:pPr>
            <a:r>
              <a:rPr lang="en-US" dirty="0" smtClean="0"/>
              <a:t>**Someone can be a bully in one situation but that doesn’t mean he/she is always a bully.</a:t>
            </a:r>
            <a:endParaRPr lang="en-US" dirty="0"/>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410200"/>
            <a:ext cx="1276350" cy="1269057"/>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www.gospelgifs.com/art_pages_20/images/bull00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64" y="1371600"/>
            <a:ext cx="2114550" cy="28194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98386" y="1143000"/>
            <a:ext cx="6817014" cy="4062651"/>
          </a:xfrm>
          <a:prstGeom prst="rect">
            <a:avLst/>
          </a:prstGeom>
          <a:noFill/>
        </p:spPr>
        <p:txBody>
          <a:bodyPr wrap="square" rtlCol="0">
            <a:spAutoFit/>
          </a:bodyPr>
          <a:lstStyle/>
          <a:p>
            <a:r>
              <a:rPr lang="en-US" sz="4000" b="1" dirty="0" smtClean="0"/>
              <a:t>Bully—The “stronger” person who says or does mean things to another person on purpose to hurt them over and over again.  Bullies can be boys or girls.</a:t>
            </a:r>
          </a:p>
          <a:p>
            <a:endParaRPr lang="en-US" dirty="0"/>
          </a:p>
        </p:txBody>
      </p:sp>
    </p:spTree>
    <p:extLst>
      <p:ext uri="{BB962C8B-B14F-4D97-AF65-F5344CB8AC3E}">
        <p14:creationId xmlns:p14="http://schemas.microsoft.com/office/powerpoint/2010/main" val="1659557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Tekton Pro Ext" pitchFamily="34" charset="0"/>
              </a:rPr>
              <a:t>Who is involved?</a:t>
            </a:r>
            <a:endParaRPr lang="en-US" sz="6000" dirty="0">
              <a:latin typeface="Tekton Pro Ext" pitchFamily="34" charset="0"/>
            </a:endParaRPr>
          </a:p>
        </p:txBody>
      </p:sp>
      <p:sp>
        <p:nvSpPr>
          <p:cNvPr id="3" name="Content Placeholder 2"/>
          <p:cNvSpPr>
            <a:spLocks noGrp="1"/>
          </p:cNvSpPr>
          <p:nvPr>
            <p:ph idx="1"/>
          </p:nvPr>
        </p:nvSpPr>
        <p:spPr>
          <a:xfrm>
            <a:off x="457200" y="1905000"/>
            <a:ext cx="5872018" cy="3962400"/>
          </a:xfrm>
        </p:spPr>
        <p:txBody>
          <a:bodyPr>
            <a:normAutofit/>
          </a:bodyPr>
          <a:lstStyle/>
          <a:p>
            <a:pPr marL="0" indent="0">
              <a:buNone/>
            </a:pPr>
            <a:r>
              <a:rPr lang="en-US" sz="4000" b="1" dirty="0" smtClean="0"/>
              <a:t>Target—The person who has someone saying or doing mean things to them on purpose to hurt them over and over again.</a:t>
            </a:r>
          </a:p>
          <a:p>
            <a:pPr marL="0" indent="0">
              <a:buNone/>
            </a:pPr>
            <a:endParaRPr lang="en-US" dirty="0" smtClean="0"/>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410200"/>
            <a:ext cx="1276350" cy="126905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fathers.com/content/images/stories/school_age_education/bully-ima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1447800"/>
            <a:ext cx="272415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46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410200"/>
            <a:ext cx="1276350" cy="1269057"/>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greatergood.berkeley.edu/images/uploads/4cRigby-PhysicalBullying1-435x435_smaller.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3246" b="17475"/>
          <a:stretch/>
        </p:blipFill>
        <p:spPr bwMode="auto">
          <a:xfrm>
            <a:off x="1734127" y="1078345"/>
            <a:ext cx="4973205" cy="294803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28600" y="3781746"/>
            <a:ext cx="8229600" cy="4525963"/>
          </a:xfrm>
        </p:spPr>
        <p:txBody>
          <a:bodyPr>
            <a:normAutofit/>
          </a:bodyPr>
          <a:lstStyle/>
          <a:p>
            <a:pPr marL="0" indent="0">
              <a:buNone/>
            </a:pPr>
            <a:r>
              <a:rPr lang="en-US" sz="4000" b="1" dirty="0" smtClean="0"/>
              <a:t>Bystander—The person close by who see someone saying or doing mean things to others on purpose to hurt them over and over again.</a:t>
            </a:r>
          </a:p>
          <a:p>
            <a:pPr marL="0" indent="0">
              <a:buNone/>
            </a:pPr>
            <a:endParaRPr lang="en-US" dirty="0" smtClean="0"/>
          </a:p>
        </p:txBody>
      </p:sp>
      <p:sp>
        <p:nvSpPr>
          <p:cNvPr id="4" name="Oval 3"/>
          <p:cNvSpPr/>
          <p:nvPr/>
        </p:nvSpPr>
        <p:spPr>
          <a:xfrm>
            <a:off x="1524000" y="1676400"/>
            <a:ext cx="1752600" cy="17526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87818" y="1980860"/>
            <a:ext cx="1143000" cy="1143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6000" dirty="0" smtClean="0">
                <a:latin typeface="Tekton Pro Ext" pitchFamily="34" charset="0"/>
              </a:rPr>
              <a:t>Who is involved?</a:t>
            </a:r>
            <a:endParaRPr lang="en-US" sz="6000" dirty="0">
              <a:latin typeface="Tekton Pro Ext" pitchFamily="34" charset="0"/>
            </a:endParaRPr>
          </a:p>
        </p:txBody>
      </p:sp>
    </p:spTree>
    <p:extLst>
      <p:ext uri="{BB962C8B-B14F-4D97-AF65-F5344CB8AC3E}">
        <p14:creationId xmlns:p14="http://schemas.microsoft.com/office/powerpoint/2010/main" val="3909026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410200"/>
            <a:ext cx="1276350" cy="126905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28600" y="3781746"/>
            <a:ext cx="8229600" cy="4525963"/>
          </a:xfrm>
        </p:spPr>
        <p:txBody>
          <a:bodyPr>
            <a:normAutofit/>
          </a:bodyPr>
          <a:lstStyle/>
          <a:p>
            <a:pPr marL="0" indent="0">
              <a:buNone/>
            </a:pPr>
            <a:r>
              <a:rPr lang="en-US" sz="4000" b="1" dirty="0" err="1" smtClean="0"/>
              <a:t>Upstander</a:t>
            </a:r>
            <a:r>
              <a:rPr lang="en-US" sz="4000" b="1" dirty="0" smtClean="0"/>
              <a:t>—The person close by who see someone saying or doing mean things to others on purpose to hurt them over and over again BUT who also decides to help.</a:t>
            </a:r>
          </a:p>
          <a:p>
            <a:pPr marL="0" indent="0">
              <a:buNone/>
            </a:pPr>
            <a:endParaRPr lang="en-US" dirty="0" smtClean="0"/>
          </a:p>
        </p:txBody>
      </p:sp>
      <p:sp>
        <p:nvSpPr>
          <p:cNvPr id="2" name="Title 1"/>
          <p:cNvSpPr>
            <a:spLocks noGrp="1"/>
          </p:cNvSpPr>
          <p:nvPr>
            <p:ph type="title"/>
          </p:nvPr>
        </p:nvSpPr>
        <p:spPr/>
        <p:txBody>
          <a:bodyPr>
            <a:normAutofit/>
          </a:bodyPr>
          <a:lstStyle/>
          <a:p>
            <a:r>
              <a:rPr lang="en-US" sz="6000" dirty="0" smtClean="0">
                <a:latin typeface="Tekton Pro Ext" pitchFamily="34" charset="0"/>
              </a:rPr>
              <a:t>Who is involved?</a:t>
            </a:r>
            <a:endParaRPr lang="en-US" sz="6000" dirty="0">
              <a:latin typeface="Tekton Pro Ext" pitchFamily="34" charset="0"/>
            </a:endParaRPr>
          </a:p>
        </p:txBody>
      </p:sp>
      <p:pic>
        <p:nvPicPr>
          <p:cNvPr id="1028" name="Picture 4" descr="http://www.leicesterpka.com/blog/wp-content/uploads/2013/06/standup.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1187450"/>
            <a:ext cx="3124200" cy="260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765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Tekton Pro Ext" pitchFamily="34" charset="0"/>
              </a:rPr>
              <a:t>Who is involved?</a:t>
            </a:r>
            <a:endParaRPr lang="en-US" sz="6000" dirty="0">
              <a:latin typeface="Tekton Pro Ext" pitchFamily="34" charset="0"/>
            </a:endParaRPr>
          </a:p>
        </p:txBody>
      </p:sp>
      <p:sp>
        <p:nvSpPr>
          <p:cNvPr id="3" name="Content Placeholder 2"/>
          <p:cNvSpPr>
            <a:spLocks noGrp="1"/>
          </p:cNvSpPr>
          <p:nvPr>
            <p:ph idx="1"/>
          </p:nvPr>
        </p:nvSpPr>
        <p:spPr>
          <a:xfrm>
            <a:off x="3733800" y="1295400"/>
            <a:ext cx="5029200" cy="5079057"/>
          </a:xfrm>
        </p:spPr>
        <p:txBody>
          <a:bodyPr>
            <a:normAutofit lnSpcReduction="10000"/>
          </a:bodyPr>
          <a:lstStyle/>
          <a:p>
            <a:pPr marL="0" indent="0">
              <a:buNone/>
            </a:pPr>
            <a:r>
              <a:rPr lang="en-US" sz="4000" b="1" dirty="0" smtClean="0"/>
              <a:t>Authority Figure—The adult person who can help stop the bullying situation, either during or after.  This could be a parent, teacher, principal, or just another older person close by.</a:t>
            </a:r>
          </a:p>
          <a:p>
            <a:pPr marL="0" indent="0">
              <a:buNone/>
            </a:pPr>
            <a:endParaRPr lang="en-US" dirty="0" smtClean="0"/>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410200"/>
            <a:ext cx="1276350" cy="12690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www.fathers.com/content/images/stories/young_adult/dad%20young%20adult%20son%20clip%20ar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52600"/>
            <a:ext cx="3505200" cy="350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751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dirty="0" smtClean="0">
                <a:latin typeface="Tekton Pro Ext" pitchFamily="34" charset="0"/>
              </a:rPr>
              <a:t>What happens?</a:t>
            </a:r>
            <a:endParaRPr lang="en-US" sz="6000" dirty="0">
              <a:latin typeface="Tekton Pro Ext" pitchFamily="34" charset="0"/>
            </a:endParaRPr>
          </a:p>
        </p:txBody>
      </p:sp>
      <p:sp>
        <p:nvSpPr>
          <p:cNvPr id="3" name="Content Placeholder 2"/>
          <p:cNvSpPr>
            <a:spLocks noGrp="1"/>
          </p:cNvSpPr>
          <p:nvPr>
            <p:ph idx="1"/>
          </p:nvPr>
        </p:nvSpPr>
        <p:spPr>
          <a:xfrm>
            <a:off x="457200" y="914401"/>
            <a:ext cx="8305800" cy="914399"/>
          </a:xfrm>
        </p:spPr>
        <p:txBody>
          <a:bodyPr>
            <a:normAutofit/>
          </a:bodyPr>
          <a:lstStyle/>
          <a:p>
            <a:pPr marL="0" indent="0">
              <a:buNone/>
            </a:pPr>
            <a:r>
              <a:rPr lang="en-US" sz="5000" b="1" dirty="0" smtClean="0"/>
              <a:t>Kinds of Bullying:</a:t>
            </a:r>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5645727"/>
            <a:ext cx="1149569"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http://www.bluedragontkd.net/kids-bully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599" y="1828800"/>
            <a:ext cx="3021145"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76600" y="1792931"/>
            <a:ext cx="5638800" cy="4524315"/>
          </a:xfrm>
          <a:prstGeom prst="rect">
            <a:avLst/>
          </a:prstGeom>
          <a:noFill/>
        </p:spPr>
        <p:txBody>
          <a:bodyPr wrap="square" rtlCol="0">
            <a:spAutoFit/>
          </a:bodyPr>
          <a:lstStyle/>
          <a:p>
            <a:r>
              <a:rPr lang="en-US" sz="4000" b="1" dirty="0" smtClean="0"/>
              <a:t>1. Physical bullying—Doing something to someone’s body/stuff</a:t>
            </a:r>
          </a:p>
          <a:p>
            <a:pPr marL="571500" indent="-571500">
              <a:buFont typeface="Arial" pitchFamily="34" charset="0"/>
              <a:buChar char="•"/>
            </a:pPr>
            <a:r>
              <a:rPr lang="en-US" sz="2800" dirty="0" smtClean="0"/>
              <a:t>Hitting</a:t>
            </a:r>
          </a:p>
          <a:p>
            <a:pPr marL="571500" indent="-571500">
              <a:buFont typeface="Arial" pitchFamily="34" charset="0"/>
              <a:buChar char="•"/>
            </a:pPr>
            <a:r>
              <a:rPr lang="en-US" sz="2800" dirty="0" smtClean="0"/>
              <a:t>Kicking</a:t>
            </a:r>
          </a:p>
          <a:p>
            <a:pPr marL="571500" indent="-571500">
              <a:buFont typeface="Arial" pitchFamily="34" charset="0"/>
              <a:buChar char="•"/>
            </a:pPr>
            <a:r>
              <a:rPr lang="en-US" sz="2800" dirty="0" smtClean="0"/>
              <a:t>Tripping</a:t>
            </a:r>
          </a:p>
          <a:p>
            <a:pPr marL="571500" indent="-571500">
              <a:buFont typeface="Arial" pitchFamily="34" charset="0"/>
              <a:buChar char="•"/>
            </a:pPr>
            <a:r>
              <a:rPr lang="en-US" sz="2800" dirty="0" smtClean="0"/>
              <a:t>Pinching</a:t>
            </a:r>
          </a:p>
          <a:p>
            <a:pPr marL="571500" indent="-571500">
              <a:buFont typeface="Arial" pitchFamily="34" charset="0"/>
              <a:buChar char="•"/>
            </a:pPr>
            <a:r>
              <a:rPr lang="en-US" sz="2800" dirty="0" smtClean="0"/>
              <a:t>Pushing</a:t>
            </a:r>
          </a:p>
          <a:p>
            <a:pPr marL="571500" indent="-571500">
              <a:buFont typeface="Arial" pitchFamily="34" charset="0"/>
              <a:buChar char="•"/>
            </a:pPr>
            <a:r>
              <a:rPr lang="en-US" sz="2800" dirty="0"/>
              <a:t>D</a:t>
            </a:r>
            <a:r>
              <a:rPr lang="en-US" sz="2800" dirty="0" smtClean="0"/>
              <a:t>amaging property</a:t>
            </a:r>
          </a:p>
        </p:txBody>
      </p:sp>
    </p:spTree>
    <p:extLst>
      <p:ext uri="{BB962C8B-B14F-4D97-AF65-F5344CB8AC3E}">
        <p14:creationId xmlns:p14="http://schemas.microsoft.com/office/powerpoint/2010/main" val="2691851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dirty="0" smtClean="0">
                <a:latin typeface="Tekton Pro Ext" pitchFamily="34" charset="0"/>
              </a:rPr>
              <a:t>What happens?</a:t>
            </a:r>
            <a:endParaRPr lang="en-US" sz="6000" dirty="0">
              <a:latin typeface="Tekton Pro Ext" pitchFamily="34" charset="0"/>
            </a:endParaRPr>
          </a:p>
        </p:txBody>
      </p:sp>
      <p:sp>
        <p:nvSpPr>
          <p:cNvPr id="3" name="Content Placeholder 2"/>
          <p:cNvSpPr>
            <a:spLocks noGrp="1"/>
          </p:cNvSpPr>
          <p:nvPr>
            <p:ph idx="1"/>
          </p:nvPr>
        </p:nvSpPr>
        <p:spPr>
          <a:xfrm>
            <a:off x="457200" y="914401"/>
            <a:ext cx="8305800" cy="914400"/>
          </a:xfrm>
        </p:spPr>
        <p:txBody>
          <a:bodyPr>
            <a:normAutofit/>
          </a:bodyPr>
          <a:lstStyle/>
          <a:p>
            <a:pPr marL="0" indent="0">
              <a:buNone/>
            </a:pPr>
            <a:r>
              <a:rPr lang="en-US" sz="5000" b="1" dirty="0" smtClean="0"/>
              <a:t>Kinds of Bullying:</a:t>
            </a:r>
          </a:p>
          <a:p>
            <a:pPr marL="0" indent="0">
              <a:buNone/>
            </a:pPr>
            <a:endParaRPr lang="en-US" dirty="0" smtClean="0"/>
          </a:p>
        </p:txBody>
      </p:sp>
      <p:pic>
        <p:nvPicPr>
          <p:cNvPr id="2050" name="Picture 2" descr="http://www.smcdsb.on.ca/UserFiles/Servers/Server_6/Image/Board%20Office%20Images/Home%20Page/2012-2013%20School%20Year/November/bullying_stops_he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5645727"/>
            <a:ext cx="1149569" cy="114300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http://seejalsunilkumar.files.wordpress.com/2011/03/bully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122" r="10552"/>
          <a:stretch/>
        </p:blipFill>
        <p:spPr bwMode="auto">
          <a:xfrm>
            <a:off x="65988" y="1905000"/>
            <a:ext cx="2611224" cy="31146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4600" y="1676400"/>
            <a:ext cx="6629400" cy="5201424"/>
          </a:xfrm>
          <a:prstGeom prst="rect">
            <a:avLst/>
          </a:prstGeom>
          <a:noFill/>
        </p:spPr>
        <p:txBody>
          <a:bodyPr wrap="square" rtlCol="0">
            <a:spAutoFit/>
          </a:bodyPr>
          <a:lstStyle/>
          <a:p>
            <a:r>
              <a:rPr lang="en-US" sz="3600" b="1" dirty="0" smtClean="0"/>
              <a:t>2. Spoken bullying—Saying something to or about someone while they are standing there</a:t>
            </a:r>
          </a:p>
          <a:p>
            <a:pPr marL="571500" indent="-571500">
              <a:buFont typeface="Arial" pitchFamily="34" charset="0"/>
              <a:buChar char="•"/>
            </a:pPr>
            <a:r>
              <a:rPr lang="en-US" sz="2800" dirty="0" smtClean="0"/>
              <a:t>Name-calling</a:t>
            </a:r>
          </a:p>
          <a:p>
            <a:pPr marL="571500" indent="-571500">
              <a:buFont typeface="Arial" pitchFamily="34" charset="0"/>
              <a:buChar char="•"/>
            </a:pPr>
            <a:r>
              <a:rPr lang="en-US" sz="2800" dirty="0" smtClean="0"/>
              <a:t>Insults</a:t>
            </a:r>
          </a:p>
          <a:p>
            <a:pPr marL="571500" indent="-571500">
              <a:buFont typeface="Arial" pitchFamily="34" charset="0"/>
              <a:buChar char="•"/>
            </a:pPr>
            <a:r>
              <a:rPr lang="en-US" sz="2800" dirty="0" smtClean="0"/>
              <a:t>Teasing</a:t>
            </a:r>
          </a:p>
          <a:p>
            <a:pPr marL="571500" indent="-571500">
              <a:buFont typeface="Arial" pitchFamily="34" charset="0"/>
              <a:buChar char="•"/>
            </a:pPr>
            <a:r>
              <a:rPr lang="en-US" sz="2800" dirty="0" smtClean="0"/>
              <a:t>Scaring</a:t>
            </a:r>
          </a:p>
          <a:p>
            <a:pPr marL="571500" indent="-571500">
              <a:buFont typeface="Arial" pitchFamily="34" charset="0"/>
              <a:buChar char="•"/>
            </a:pPr>
            <a:r>
              <a:rPr lang="en-US" sz="2800" dirty="0" smtClean="0"/>
              <a:t>“Joking around” when both people are not enjoying the situation</a:t>
            </a:r>
          </a:p>
          <a:p>
            <a:pPr marL="571500" indent="-571500">
              <a:buFont typeface="Arial" pitchFamily="34" charset="0"/>
              <a:buChar char="•"/>
            </a:pPr>
            <a:r>
              <a:rPr lang="en-US" sz="2800" dirty="0" smtClean="0"/>
              <a:t>Threatening</a:t>
            </a:r>
          </a:p>
          <a:p>
            <a:pPr marL="571500" indent="-571500">
              <a:buFont typeface="Arial" pitchFamily="34" charset="0"/>
              <a:buChar char="•"/>
            </a:pPr>
            <a:r>
              <a:rPr lang="en-US" sz="2800" dirty="0"/>
              <a:t>E</a:t>
            </a:r>
            <a:r>
              <a:rPr lang="en-US" sz="2800" dirty="0" smtClean="0"/>
              <a:t>ncouraging others to hurt them</a:t>
            </a:r>
          </a:p>
        </p:txBody>
      </p:sp>
    </p:spTree>
    <p:extLst>
      <p:ext uri="{BB962C8B-B14F-4D97-AF65-F5344CB8AC3E}">
        <p14:creationId xmlns:p14="http://schemas.microsoft.com/office/powerpoint/2010/main" val="1713076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968</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Bullying</vt:lpstr>
      <vt:lpstr>What is bullying?</vt:lpstr>
      <vt:lpstr>Who is involved?</vt:lpstr>
      <vt:lpstr>Who is involved?</vt:lpstr>
      <vt:lpstr>Who is involved?</vt:lpstr>
      <vt:lpstr>Who is involved?</vt:lpstr>
      <vt:lpstr>Who is involved?</vt:lpstr>
      <vt:lpstr>What happens?</vt:lpstr>
      <vt:lpstr>What happens?</vt:lpstr>
      <vt:lpstr>What happens?</vt:lpstr>
      <vt:lpstr>What happens?</vt:lpstr>
      <vt:lpstr>How do I know if it really is bullying?</vt:lpstr>
      <vt:lpstr>PowerPoint Presentation</vt:lpstr>
      <vt:lpstr>What do I do?</vt:lpstr>
      <vt:lpstr>PowerPoint Presentation</vt:lpstr>
      <vt:lpstr>Reporting vs. Tattling</vt:lpstr>
    </vt:vector>
  </TitlesOfParts>
  <Company>East Washington School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Jones</dc:creator>
  <cp:lastModifiedBy>Kate Jones</cp:lastModifiedBy>
  <cp:revision>30</cp:revision>
  <cp:lastPrinted>2017-08-22T18:16:31Z</cp:lastPrinted>
  <dcterms:created xsi:type="dcterms:W3CDTF">2013-08-28T14:00:09Z</dcterms:created>
  <dcterms:modified xsi:type="dcterms:W3CDTF">2018-08-28T14:32:55Z</dcterms:modified>
</cp:coreProperties>
</file>