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71" r:id="rId7"/>
    <p:sldId id="261" r:id="rId8"/>
    <p:sldId id="262" r:id="rId9"/>
    <p:sldId id="272" r:id="rId10"/>
    <p:sldId id="273" r:id="rId11"/>
    <p:sldId id="275" r:id="rId12"/>
    <p:sldId id="276" r:id="rId13"/>
    <p:sldId id="277" r:id="rId14"/>
    <p:sldId id="278" r:id="rId15"/>
    <p:sldId id="279" r:id="rId16"/>
    <p:sldId id="280" r:id="rId17"/>
    <p:sldId id="281" r:id="rId18"/>
    <p:sldId id="274" r:id="rId19"/>
    <p:sldId id="268" r:id="rId20"/>
    <p:sldId id="270" r:id="rId21"/>
    <p:sldId id="263" r:id="rId22"/>
    <p:sldId id="269" r:id="rId23"/>
    <p:sldId id="26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312"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5" tIns="46583" rIns="93165" bIns="46583" rtlCol="0"/>
          <a:lstStyle>
            <a:lvl1pPr algn="r">
              <a:defRPr sz="1200"/>
            </a:lvl1pPr>
          </a:lstStyle>
          <a:p>
            <a:fld id="{D9E47C86-CA9D-4045-91B5-4F1119C77BBC}" type="datetimeFigureOut">
              <a:rPr lang="en-US" smtClean="0"/>
              <a:pPr/>
              <a:t>8/28/2018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5" tIns="46583" rIns="93165" bIns="46583" rtlCol="0" anchor="b"/>
          <a:lstStyle>
            <a:lvl1pPr algn="r">
              <a:defRPr sz="1200"/>
            </a:lvl1pPr>
          </a:lstStyle>
          <a:p>
            <a:fld id="{C6F91540-4D4A-4B69-AAFD-AB47B23CF6BB}" type="slidenum">
              <a:rPr lang="en-US" smtClean="0"/>
              <a:pPr/>
              <a:t>‹#›</a:t>
            </a:fld>
            <a:endParaRPr lang="en-US"/>
          </a:p>
        </p:txBody>
      </p:sp>
    </p:spTree>
    <p:extLst>
      <p:ext uri="{BB962C8B-B14F-4D97-AF65-F5344CB8AC3E}">
        <p14:creationId xmlns:p14="http://schemas.microsoft.com/office/powerpoint/2010/main" val="2743755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12E9AF9-9884-4AB3-81E4-030185DAE51F}" type="datetimeFigureOut">
              <a:rPr lang="en-US" smtClean="0"/>
              <a:pPr/>
              <a:t>8/28/2018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9B029D0-0D67-4EE5-8736-385D9C1BBE5E}" type="slidenum">
              <a:rPr lang="en-US" smtClean="0"/>
              <a:pPr/>
              <a:t>‹#›</a:t>
            </a:fld>
            <a:endParaRPr lang="en-US"/>
          </a:p>
        </p:txBody>
      </p:sp>
    </p:spTree>
    <p:extLst>
      <p:ext uri="{BB962C8B-B14F-4D97-AF65-F5344CB8AC3E}">
        <p14:creationId xmlns:p14="http://schemas.microsoft.com/office/powerpoint/2010/main" val="366666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A=Bully</a:t>
            </a:r>
          </a:p>
          <a:p>
            <a:r>
              <a:rPr lang="en-US" dirty="0" smtClean="0"/>
              <a:t>B=Target</a:t>
            </a:r>
            <a:endParaRPr lang="en-US" dirty="0"/>
          </a:p>
        </p:txBody>
      </p:sp>
      <p:sp>
        <p:nvSpPr>
          <p:cNvPr id="4" name="Slide Number Placeholder 3"/>
          <p:cNvSpPr>
            <a:spLocks noGrp="1"/>
          </p:cNvSpPr>
          <p:nvPr>
            <p:ph type="sldNum" sz="quarter" idx="10"/>
          </p:nvPr>
        </p:nvSpPr>
        <p:spPr/>
        <p:txBody>
          <a:bodyPr/>
          <a:lstStyle/>
          <a:p>
            <a:fld id="{D9B029D0-0D67-4EE5-8736-385D9C1BBE5E}"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A=Bully</a:t>
            </a:r>
          </a:p>
          <a:p>
            <a:r>
              <a:rPr lang="en-US" dirty="0" smtClean="0"/>
              <a:t>B=Authority Figure</a:t>
            </a:r>
          </a:p>
          <a:p>
            <a:r>
              <a:rPr lang="en-US" dirty="0" smtClean="0"/>
              <a:t>C=</a:t>
            </a:r>
            <a:r>
              <a:rPr lang="en-US" dirty="0" err="1" smtClean="0"/>
              <a:t>Upstanders</a:t>
            </a:r>
            <a:endParaRPr lang="en-US" dirty="0" smtClean="0"/>
          </a:p>
          <a:p>
            <a:r>
              <a:rPr lang="en-US" dirty="0" smtClean="0"/>
              <a:t>D=Target</a:t>
            </a:r>
            <a:endParaRPr lang="en-US" dirty="0"/>
          </a:p>
        </p:txBody>
      </p:sp>
      <p:sp>
        <p:nvSpPr>
          <p:cNvPr id="4" name="Slide Number Placeholder 3"/>
          <p:cNvSpPr>
            <a:spLocks noGrp="1"/>
          </p:cNvSpPr>
          <p:nvPr>
            <p:ph type="sldNum" sz="quarter" idx="10"/>
          </p:nvPr>
        </p:nvSpPr>
        <p:spPr/>
        <p:txBody>
          <a:bodyPr/>
          <a:lstStyle/>
          <a:p>
            <a:fld id="{D9B029D0-0D67-4EE5-8736-385D9C1BBE5E}"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A=Bully</a:t>
            </a:r>
          </a:p>
          <a:p>
            <a:r>
              <a:rPr lang="en-US" dirty="0" smtClean="0"/>
              <a:t>B=Bystander/Bully</a:t>
            </a:r>
            <a:endParaRPr lang="en-US" dirty="0"/>
          </a:p>
        </p:txBody>
      </p:sp>
      <p:sp>
        <p:nvSpPr>
          <p:cNvPr id="4" name="Slide Number Placeholder 3"/>
          <p:cNvSpPr>
            <a:spLocks noGrp="1"/>
          </p:cNvSpPr>
          <p:nvPr>
            <p:ph type="sldNum" sz="quarter" idx="10"/>
          </p:nvPr>
        </p:nvSpPr>
        <p:spPr/>
        <p:txBody>
          <a:bodyPr/>
          <a:lstStyle/>
          <a:p>
            <a:fld id="{D9B029D0-0D67-4EE5-8736-385D9C1BBE5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A=Bully</a:t>
            </a:r>
          </a:p>
          <a:p>
            <a:r>
              <a:rPr lang="en-US" dirty="0" smtClean="0"/>
              <a:t>B=Target</a:t>
            </a:r>
          </a:p>
          <a:p>
            <a:endParaRPr lang="en-US" dirty="0"/>
          </a:p>
        </p:txBody>
      </p:sp>
      <p:sp>
        <p:nvSpPr>
          <p:cNvPr id="4" name="Slide Number Placeholder 3"/>
          <p:cNvSpPr>
            <a:spLocks noGrp="1"/>
          </p:cNvSpPr>
          <p:nvPr>
            <p:ph type="sldNum" sz="quarter" idx="10"/>
          </p:nvPr>
        </p:nvSpPr>
        <p:spPr/>
        <p:txBody>
          <a:bodyPr/>
          <a:lstStyle/>
          <a:p>
            <a:fld id="{D9B029D0-0D67-4EE5-8736-385D9C1BBE5E}"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A=Bully</a:t>
            </a:r>
          </a:p>
          <a:p>
            <a:r>
              <a:rPr lang="en-US" dirty="0" smtClean="0"/>
              <a:t>B=Bystander (unless he is leaving to go get</a:t>
            </a:r>
            <a:r>
              <a:rPr lang="en-US" baseline="0" dirty="0" smtClean="0"/>
              <a:t> help and then he becomes an </a:t>
            </a:r>
            <a:r>
              <a:rPr lang="en-US" baseline="0" dirty="0" err="1" smtClean="0"/>
              <a:t>Upstander</a:t>
            </a:r>
            <a:r>
              <a:rPr lang="en-US" baseline="0" dirty="0" smtClean="0"/>
              <a:t>)</a:t>
            </a:r>
            <a:endParaRPr lang="en-US" dirty="0" smtClean="0"/>
          </a:p>
          <a:p>
            <a:r>
              <a:rPr lang="en-US" dirty="0" smtClean="0"/>
              <a:t>C=Target</a:t>
            </a:r>
          </a:p>
        </p:txBody>
      </p:sp>
      <p:sp>
        <p:nvSpPr>
          <p:cNvPr id="4" name="Slide Number Placeholder 3"/>
          <p:cNvSpPr>
            <a:spLocks noGrp="1"/>
          </p:cNvSpPr>
          <p:nvPr>
            <p:ph type="sldNum" sz="quarter" idx="10"/>
          </p:nvPr>
        </p:nvSpPr>
        <p:spPr/>
        <p:txBody>
          <a:bodyPr/>
          <a:lstStyle/>
          <a:p>
            <a:fld id="{D9B029D0-0D67-4EE5-8736-385D9C1BBE5E}"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A=Authority</a:t>
            </a:r>
            <a:r>
              <a:rPr lang="en-US" baseline="0" dirty="0" smtClean="0"/>
              <a:t> Figure</a:t>
            </a:r>
            <a:endParaRPr lang="en-US" dirty="0" smtClean="0"/>
          </a:p>
          <a:p>
            <a:r>
              <a:rPr lang="en-US" dirty="0" smtClean="0"/>
              <a:t>B=Bully</a:t>
            </a:r>
          </a:p>
          <a:p>
            <a:r>
              <a:rPr lang="en-US" dirty="0" smtClean="0"/>
              <a:t>C=Target</a:t>
            </a:r>
          </a:p>
        </p:txBody>
      </p:sp>
      <p:sp>
        <p:nvSpPr>
          <p:cNvPr id="4" name="Slide Number Placeholder 3"/>
          <p:cNvSpPr>
            <a:spLocks noGrp="1"/>
          </p:cNvSpPr>
          <p:nvPr>
            <p:ph type="sldNum" sz="quarter" idx="10"/>
          </p:nvPr>
        </p:nvSpPr>
        <p:spPr/>
        <p:txBody>
          <a:bodyPr/>
          <a:lstStyle/>
          <a:p>
            <a:fld id="{D9B029D0-0D67-4EE5-8736-385D9C1BBE5E}"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A=Target</a:t>
            </a:r>
          </a:p>
          <a:p>
            <a:r>
              <a:rPr lang="en-US" dirty="0" smtClean="0"/>
              <a:t>B=</a:t>
            </a:r>
            <a:r>
              <a:rPr lang="en-US" dirty="0" err="1" smtClean="0"/>
              <a:t>Upstander</a:t>
            </a:r>
            <a:endParaRPr lang="en-US" dirty="0"/>
          </a:p>
        </p:txBody>
      </p:sp>
      <p:sp>
        <p:nvSpPr>
          <p:cNvPr id="4" name="Slide Number Placeholder 3"/>
          <p:cNvSpPr>
            <a:spLocks noGrp="1"/>
          </p:cNvSpPr>
          <p:nvPr>
            <p:ph type="sldNum" sz="quarter" idx="10"/>
          </p:nvPr>
        </p:nvSpPr>
        <p:spPr/>
        <p:txBody>
          <a:bodyPr/>
          <a:lstStyle/>
          <a:p>
            <a:fld id="{D9B029D0-0D67-4EE5-8736-385D9C1BBE5E}"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A=Bystander</a:t>
            </a:r>
          </a:p>
          <a:p>
            <a:r>
              <a:rPr lang="en-US" dirty="0" smtClean="0"/>
              <a:t>B=Bystander</a:t>
            </a:r>
          </a:p>
          <a:p>
            <a:r>
              <a:rPr lang="en-US" dirty="0" smtClean="0"/>
              <a:t>C=Bully</a:t>
            </a:r>
          </a:p>
          <a:p>
            <a:r>
              <a:rPr lang="en-US" dirty="0" smtClean="0"/>
              <a:t>D=Target</a:t>
            </a:r>
          </a:p>
        </p:txBody>
      </p:sp>
      <p:sp>
        <p:nvSpPr>
          <p:cNvPr id="4" name="Slide Number Placeholder 3"/>
          <p:cNvSpPr>
            <a:spLocks noGrp="1"/>
          </p:cNvSpPr>
          <p:nvPr>
            <p:ph type="sldNum" sz="quarter" idx="10"/>
          </p:nvPr>
        </p:nvSpPr>
        <p:spPr/>
        <p:txBody>
          <a:bodyPr/>
          <a:lstStyle/>
          <a:p>
            <a:fld id="{D9B029D0-0D67-4EE5-8736-385D9C1BBE5E}"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A=Bystander/Bully</a:t>
            </a:r>
          </a:p>
          <a:p>
            <a:r>
              <a:rPr lang="en-US" dirty="0" smtClean="0"/>
              <a:t>B=Bystander/Bully</a:t>
            </a:r>
          </a:p>
          <a:p>
            <a:r>
              <a:rPr lang="en-US" dirty="0" smtClean="0"/>
              <a:t>C=Bully</a:t>
            </a:r>
          </a:p>
          <a:p>
            <a:r>
              <a:rPr lang="en-US" dirty="0" smtClean="0"/>
              <a:t>D=Bully</a:t>
            </a:r>
          </a:p>
          <a:p>
            <a:r>
              <a:rPr lang="en-US" dirty="0" smtClean="0"/>
              <a:t>E=Target</a:t>
            </a:r>
            <a:endParaRPr lang="en-US" dirty="0"/>
          </a:p>
        </p:txBody>
      </p:sp>
      <p:sp>
        <p:nvSpPr>
          <p:cNvPr id="4" name="Slide Number Placeholder 3"/>
          <p:cNvSpPr>
            <a:spLocks noGrp="1"/>
          </p:cNvSpPr>
          <p:nvPr>
            <p:ph type="sldNum" sz="quarter" idx="10"/>
          </p:nvPr>
        </p:nvSpPr>
        <p:spPr/>
        <p:txBody>
          <a:bodyPr/>
          <a:lstStyle/>
          <a:p>
            <a:fld id="{D9B029D0-0D67-4EE5-8736-385D9C1BBE5E}"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A=Bullies</a:t>
            </a:r>
          </a:p>
          <a:p>
            <a:r>
              <a:rPr lang="en-US" dirty="0" smtClean="0"/>
              <a:t>B=</a:t>
            </a:r>
            <a:r>
              <a:rPr lang="en-US" dirty="0" err="1" smtClean="0"/>
              <a:t>Upstander</a:t>
            </a:r>
            <a:endParaRPr lang="en-US" dirty="0" smtClean="0"/>
          </a:p>
          <a:p>
            <a:r>
              <a:rPr lang="en-US" dirty="0" smtClean="0"/>
              <a:t>C=Target</a:t>
            </a:r>
            <a:endParaRPr lang="en-US" dirty="0"/>
          </a:p>
        </p:txBody>
      </p:sp>
      <p:sp>
        <p:nvSpPr>
          <p:cNvPr id="4" name="Slide Number Placeholder 3"/>
          <p:cNvSpPr>
            <a:spLocks noGrp="1"/>
          </p:cNvSpPr>
          <p:nvPr>
            <p:ph type="sldNum" sz="quarter" idx="10"/>
          </p:nvPr>
        </p:nvSpPr>
        <p:spPr/>
        <p:txBody>
          <a:bodyPr/>
          <a:lstStyle/>
          <a:p>
            <a:fld id="{D9B029D0-0D67-4EE5-8736-385D9C1BBE5E}"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A=Bully</a:t>
            </a:r>
          </a:p>
          <a:p>
            <a:r>
              <a:rPr lang="en-US" dirty="0" smtClean="0"/>
              <a:t>B=Target</a:t>
            </a:r>
          </a:p>
          <a:p>
            <a:r>
              <a:rPr lang="en-US" dirty="0" smtClean="0"/>
              <a:t>C=</a:t>
            </a:r>
            <a:r>
              <a:rPr lang="en-US" dirty="0" err="1" smtClean="0"/>
              <a:t>Upstander</a:t>
            </a:r>
            <a:endParaRPr lang="en-US" dirty="0"/>
          </a:p>
        </p:txBody>
      </p:sp>
      <p:sp>
        <p:nvSpPr>
          <p:cNvPr id="4" name="Slide Number Placeholder 3"/>
          <p:cNvSpPr>
            <a:spLocks noGrp="1"/>
          </p:cNvSpPr>
          <p:nvPr>
            <p:ph type="sldNum" sz="quarter" idx="10"/>
          </p:nvPr>
        </p:nvSpPr>
        <p:spPr/>
        <p:txBody>
          <a:bodyPr/>
          <a:lstStyle/>
          <a:p>
            <a:fld id="{D9B029D0-0D67-4EE5-8736-385D9C1BBE5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C5A6F-F541-4CFF-BBBC-AF8C02DD4954}"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18406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5A6F-F541-4CFF-BBBC-AF8C02DD4954}"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180938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5A6F-F541-4CFF-BBBC-AF8C02DD4954}"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173466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5A6F-F541-4CFF-BBBC-AF8C02DD4954}"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406454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7C5A6F-F541-4CFF-BBBC-AF8C02DD4954}"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78802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C5A6F-F541-4CFF-BBBC-AF8C02DD4954}"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305428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C5A6F-F541-4CFF-BBBC-AF8C02DD4954}" type="datetimeFigureOut">
              <a:rPr lang="en-US" smtClean="0"/>
              <a:pPr/>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195649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C5A6F-F541-4CFF-BBBC-AF8C02DD4954}" type="datetimeFigureOut">
              <a:rPr lang="en-US" smtClean="0"/>
              <a:pPr/>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19462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C5A6F-F541-4CFF-BBBC-AF8C02DD4954}" type="datetimeFigureOut">
              <a:rPr lang="en-US" smtClean="0"/>
              <a:pPr/>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358369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C5A6F-F541-4CFF-BBBC-AF8C02DD4954}"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28583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C5A6F-F541-4CFF-BBBC-AF8C02DD4954}"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D143B-236B-4217-AE5E-4C8180070181}" type="slidenum">
              <a:rPr lang="en-US" smtClean="0"/>
              <a:pPr/>
              <a:t>‹#›</a:t>
            </a:fld>
            <a:endParaRPr lang="en-US"/>
          </a:p>
        </p:txBody>
      </p:sp>
    </p:spTree>
    <p:extLst>
      <p:ext uri="{BB962C8B-B14F-4D97-AF65-F5344CB8AC3E}">
        <p14:creationId xmlns:p14="http://schemas.microsoft.com/office/powerpoint/2010/main" val="48728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5A6F-F541-4CFF-BBBC-AF8C02DD4954}" type="datetimeFigureOut">
              <a:rPr lang="en-US" smtClean="0"/>
              <a:pPr/>
              <a:t>8/28/2018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D143B-236B-4217-AE5E-4C8180070181}" type="slidenum">
              <a:rPr lang="en-US" smtClean="0"/>
              <a:pPr/>
              <a:t>‹#›</a:t>
            </a:fld>
            <a:endParaRPr lang="en-US"/>
          </a:p>
        </p:txBody>
      </p:sp>
    </p:spTree>
    <p:extLst>
      <p:ext uri="{BB962C8B-B14F-4D97-AF65-F5344CB8AC3E}">
        <p14:creationId xmlns:p14="http://schemas.microsoft.com/office/powerpoint/2010/main" val="277607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648200"/>
            <a:ext cx="7772400" cy="1470025"/>
          </a:xfrm>
        </p:spPr>
        <p:txBody>
          <a:bodyPr>
            <a:noAutofit/>
          </a:bodyPr>
          <a:lstStyle/>
          <a:p>
            <a:pPr algn="l"/>
            <a:r>
              <a:rPr lang="en-US" sz="9600" dirty="0" smtClean="0">
                <a:latin typeface="Arial Black" pitchFamily="34" charset="0"/>
              </a:rPr>
              <a:t>Bullying</a:t>
            </a:r>
            <a:endParaRPr lang="en-US" sz="9600" dirty="0">
              <a:latin typeface="Arial Black" pitchFamily="34" charset="0"/>
            </a:endParaRPr>
          </a:p>
        </p:txBody>
      </p:sp>
      <p:pic>
        <p:nvPicPr>
          <p:cNvPr id="1026" name="Picture 2" descr="http://www.cpschools.com/Schools/OMS/no_bull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04800"/>
            <a:ext cx="41910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3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 y="2057400"/>
            <a:ext cx="838200" cy="923330"/>
          </a:xfrm>
          <a:prstGeom prst="rect">
            <a:avLst/>
          </a:prstGeom>
          <a:noFill/>
        </p:spPr>
        <p:txBody>
          <a:bodyPr wrap="square" rtlCol="0">
            <a:spAutoFit/>
          </a:bodyPr>
          <a:lstStyle/>
          <a:p>
            <a:r>
              <a:rPr lang="en-US" sz="5400" dirty="0" smtClean="0"/>
              <a:t>A.</a:t>
            </a:r>
            <a:endParaRPr lang="en-US" sz="5400" dirty="0"/>
          </a:p>
        </p:txBody>
      </p:sp>
      <p:sp>
        <p:nvSpPr>
          <p:cNvPr id="13" name="TextBox 12"/>
          <p:cNvSpPr txBox="1"/>
          <p:nvPr/>
        </p:nvSpPr>
        <p:spPr>
          <a:xfrm>
            <a:off x="7772400" y="3352800"/>
            <a:ext cx="838200" cy="923330"/>
          </a:xfrm>
          <a:prstGeom prst="rect">
            <a:avLst/>
          </a:prstGeom>
          <a:noFill/>
        </p:spPr>
        <p:txBody>
          <a:bodyPr wrap="square" rtlCol="0">
            <a:spAutoFit/>
          </a:bodyPr>
          <a:lstStyle/>
          <a:p>
            <a:r>
              <a:rPr lang="en-US" sz="5400" dirty="0" smtClean="0"/>
              <a:t>B.</a:t>
            </a:r>
            <a:endParaRPr lang="en-US" sz="5400" dirty="0"/>
          </a:p>
        </p:txBody>
      </p:sp>
      <p:pic>
        <p:nvPicPr>
          <p:cNvPr id="1026" name="Picture 2" descr="bully3"/>
          <p:cNvPicPr>
            <a:picLocks noChangeAspect="1" noChangeArrowheads="1"/>
          </p:cNvPicPr>
          <p:nvPr/>
        </p:nvPicPr>
        <p:blipFill>
          <a:blip r:embed="rId4" cstate="print"/>
          <a:srcRect t="13535"/>
          <a:stretch>
            <a:fillRect/>
          </a:stretch>
        </p:blipFill>
        <p:spPr bwMode="auto">
          <a:xfrm>
            <a:off x="2133600" y="1752600"/>
            <a:ext cx="5029200" cy="2892425"/>
          </a:xfrm>
          <a:prstGeom prst="rect">
            <a:avLst/>
          </a:prstGeom>
          <a:noFill/>
          <a:ln w="9525" algn="in">
            <a:noFill/>
            <a:miter lim="800000"/>
            <a:headEnd/>
            <a:tailEnd/>
          </a:ln>
        </p:spPr>
      </p:pic>
      <p:cxnSp>
        <p:nvCxnSpPr>
          <p:cNvPr id="9" name="Straight Connector 8"/>
          <p:cNvCxnSpPr/>
          <p:nvPr/>
        </p:nvCxnSpPr>
        <p:spPr>
          <a:xfrm flipH="1" flipV="1">
            <a:off x="1066800" y="2667000"/>
            <a:ext cx="2057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24600" y="3352800"/>
            <a:ext cx="1371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38800" y="4876800"/>
            <a:ext cx="838200" cy="923330"/>
          </a:xfrm>
          <a:prstGeom prst="rect">
            <a:avLst/>
          </a:prstGeom>
          <a:noFill/>
        </p:spPr>
        <p:txBody>
          <a:bodyPr wrap="square" rtlCol="0">
            <a:spAutoFit/>
          </a:bodyPr>
          <a:lstStyle/>
          <a:p>
            <a:r>
              <a:rPr lang="en-US" sz="5400" dirty="0" smtClean="0"/>
              <a:t>C.</a:t>
            </a:r>
            <a:endParaRPr lang="en-US" sz="5400" dirty="0"/>
          </a:p>
        </p:txBody>
      </p:sp>
      <p:cxnSp>
        <p:nvCxnSpPr>
          <p:cNvPr id="20" name="Straight Connector 19"/>
          <p:cNvCxnSpPr/>
          <p:nvPr/>
        </p:nvCxnSpPr>
        <p:spPr>
          <a:xfrm>
            <a:off x="4343400" y="3810000"/>
            <a:ext cx="12192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 y="2057400"/>
            <a:ext cx="838200" cy="923330"/>
          </a:xfrm>
          <a:prstGeom prst="rect">
            <a:avLst/>
          </a:prstGeom>
          <a:noFill/>
        </p:spPr>
        <p:txBody>
          <a:bodyPr wrap="square" rtlCol="0">
            <a:spAutoFit/>
          </a:bodyPr>
          <a:lstStyle/>
          <a:p>
            <a:r>
              <a:rPr lang="en-US" sz="5400" dirty="0" smtClean="0"/>
              <a:t>B.</a:t>
            </a:r>
            <a:endParaRPr lang="en-US" sz="5400" dirty="0"/>
          </a:p>
        </p:txBody>
      </p:sp>
      <p:sp>
        <p:nvSpPr>
          <p:cNvPr id="13" name="TextBox 12"/>
          <p:cNvSpPr txBox="1"/>
          <p:nvPr/>
        </p:nvSpPr>
        <p:spPr>
          <a:xfrm>
            <a:off x="7772400" y="3352800"/>
            <a:ext cx="838200" cy="923330"/>
          </a:xfrm>
          <a:prstGeom prst="rect">
            <a:avLst/>
          </a:prstGeom>
          <a:noFill/>
        </p:spPr>
        <p:txBody>
          <a:bodyPr wrap="square" rtlCol="0">
            <a:spAutoFit/>
          </a:bodyPr>
          <a:lstStyle/>
          <a:p>
            <a:r>
              <a:rPr lang="en-US" sz="5400" dirty="0" smtClean="0"/>
              <a:t>C.</a:t>
            </a:r>
            <a:endParaRPr lang="en-US" sz="5400" dirty="0"/>
          </a:p>
        </p:txBody>
      </p:sp>
      <p:pic>
        <p:nvPicPr>
          <p:cNvPr id="3" name="Picture 2" descr="670px-Stop-Bullying-in-Your-Classroom-Step-2"/>
          <p:cNvPicPr>
            <a:picLocks noChangeAspect="1" noChangeArrowheads="1"/>
          </p:cNvPicPr>
          <p:nvPr/>
        </p:nvPicPr>
        <p:blipFill>
          <a:blip r:embed="rId4" cstate="print"/>
          <a:srcRect/>
          <a:stretch>
            <a:fillRect/>
          </a:stretch>
        </p:blipFill>
        <p:spPr bwMode="auto">
          <a:xfrm>
            <a:off x="1676400" y="1752600"/>
            <a:ext cx="4343400" cy="3475037"/>
          </a:xfrm>
          <a:prstGeom prst="rect">
            <a:avLst/>
          </a:prstGeom>
          <a:noFill/>
          <a:ln w="9525" algn="in">
            <a:noFill/>
            <a:miter lim="800000"/>
            <a:headEnd/>
            <a:tailEnd/>
          </a:ln>
        </p:spPr>
      </p:pic>
      <p:cxnSp>
        <p:nvCxnSpPr>
          <p:cNvPr id="9" name="Straight Connector 8"/>
          <p:cNvCxnSpPr/>
          <p:nvPr/>
        </p:nvCxnSpPr>
        <p:spPr>
          <a:xfrm flipH="1" flipV="1">
            <a:off x="1066800" y="2667000"/>
            <a:ext cx="15240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257800" y="3810000"/>
            <a:ext cx="2438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0" y="1905000"/>
            <a:ext cx="838200" cy="923330"/>
          </a:xfrm>
          <a:prstGeom prst="rect">
            <a:avLst/>
          </a:prstGeom>
          <a:noFill/>
        </p:spPr>
        <p:txBody>
          <a:bodyPr wrap="square" rtlCol="0">
            <a:spAutoFit/>
          </a:bodyPr>
          <a:lstStyle/>
          <a:p>
            <a:r>
              <a:rPr lang="en-US" sz="5400" dirty="0" smtClean="0"/>
              <a:t>A.</a:t>
            </a:r>
            <a:endParaRPr lang="en-US" sz="5400" dirty="0"/>
          </a:p>
        </p:txBody>
      </p:sp>
      <p:cxnSp>
        <p:nvCxnSpPr>
          <p:cNvPr id="15" name="Straight Connector 14"/>
          <p:cNvCxnSpPr/>
          <p:nvPr/>
        </p:nvCxnSpPr>
        <p:spPr>
          <a:xfrm flipV="1">
            <a:off x="4343400" y="2362200"/>
            <a:ext cx="2438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 y="2057400"/>
            <a:ext cx="838200" cy="923330"/>
          </a:xfrm>
          <a:prstGeom prst="rect">
            <a:avLst/>
          </a:prstGeom>
          <a:noFill/>
        </p:spPr>
        <p:txBody>
          <a:bodyPr wrap="square" rtlCol="0">
            <a:spAutoFit/>
          </a:bodyPr>
          <a:lstStyle/>
          <a:p>
            <a:r>
              <a:rPr lang="en-US" sz="5400" dirty="0" smtClean="0"/>
              <a:t>A.</a:t>
            </a:r>
            <a:endParaRPr lang="en-US" sz="5400" dirty="0"/>
          </a:p>
        </p:txBody>
      </p:sp>
      <p:sp>
        <p:nvSpPr>
          <p:cNvPr id="13" name="TextBox 12"/>
          <p:cNvSpPr txBox="1"/>
          <p:nvPr/>
        </p:nvSpPr>
        <p:spPr>
          <a:xfrm>
            <a:off x="7772400" y="3352800"/>
            <a:ext cx="838200" cy="923330"/>
          </a:xfrm>
          <a:prstGeom prst="rect">
            <a:avLst/>
          </a:prstGeom>
          <a:noFill/>
        </p:spPr>
        <p:txBody>
          <a:bodyPr wrap="square" rtlCol="0">
            <a:spAutoFit/>
          </a:bodyPr>
          <a:lstStyle/>
          <a:p>
            <a:r>
              <a:rPr lang="en-US" sz="5400" dirty="0" smtClean="0"/>
              <a:t>B.</a:t>
            </a:r>
            <a:endParaRPr lang="en-US" sz="5400" dirty="0"/>
          </a:p>
        </p:txBody>
      </p:sp>
      <p:pic>
        <p:nvPicPr>
          <p:cNvPr id="3074" name="Picture 2" descr="upstand pic"/>
          <p:cNvPicPr>
            <a:picLocks noChangeAspect="1" noChangeArrowheads="1"/>
          </p:cNvPicPr>
          <p:nvPr/>
        </p:nvPicPr>
        <p:blipFill>
          <a:blip r:embed="rId4" cstate="print"/>
          <a:srcRect/>
          <a:stretch>
            <a:fillRect/>
          </a:stretch>
        </p:blipFill>
        <p:spPr bwMode="auto">
          <a:xfrm>
            <a:off x="2819400" y="2286000"/>
            <a:ext cx="3314700" cy="3314700"/>
          </a:xfrm>
          <a:prstGeom prst="rect">
            <a:avLst/>
          </a:prstGeom>
          <a:noFill/>
          <a:ln w="9525" algn="in">
            <a:noFill/>
            <a:miter lim="800000"/>
            <a:headEnd/>
            <a:tailEnd/>
          </a:ln>
          <a:effectLst/>
        </p:spPr>
      </p:pic>
      <p:cxnSp>
        <p:nvCxnSpPr>
          <p:cNvPr id="9" name="Straight Connector 8"/>
          <p:cNvCxnSpPr/>
          <p:nvPr/>
        </p:nvCxnSpPr>
        <p:spPr>
          <a:xfrm flipH="1" flipV="1">
            <a:off x="1066800" y="2667000"/>
            <a:ext cx="2438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24400" y="3733800"/>
            <a:ext cx="2971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nztvIYbhgzmwviibdhcjhiae"/>
          <p:cNvPicPr>
            <a:picLocks noChangeAspect="1" noChangeArrowheads="1"/>
          </p:cNvPicPr>
          <p:nvPr/>
        </p:nvPicPr>
        <p:blipFill>
          <a:blip r:embed="rId3" cstate="print"/>
          <a:srcRect l="2380" t="4762" r="2380" b="17659"/>
          <a:stretch>
            <a:fillRect/>
          </a:stretch>
        </p:blipFill>
        <p:spPr bwMode="auto">
          <a:xfrm>
            <a:off x="254000" y="914400"/>
            <a:ext cx="8890000" cy="5111750"/>
          </a:xfrm>
          <a:prstGeom prst="rect">
            <a:avLst/>
          </a:prstGeom>
          <a:noFill/>
          <a:ln w="9525" algn="in">
            <a:noFill/>
            <a:miter lim="800000"/>
            <a:headEnd/>
            <a:tailEnd/>
          </a:ln>
        </p:spPr>
      </p:pic>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4800" y="5638800"/>
            <a:ext cx="838200" cy="923330"/>
          </a:xfrm>
          <a:prstGeom prst="rect">
            <a:avLst/>
          </a:prstGeom>
          <a:noFill/>
        </p:spPr>
        <p:txBody>
          <a:bodyPr wrap="square" rtlCol="0">
            <a:spAutoFit/>
          </a:bodyPr>
          <a:lstStyle/>
          <a:p>
            <a:r>
              <a:rPr lang="en-US" sz="5400" dirty="0" smtClean="0"/>
              <a:t>A.</a:t>
            </a:r>
            <a:endParaRPr lang="en-US" sz="5400" dirty="0"/>
          </a:p>
        </p:txBody>
      </p:sp>
      <p:sp>
        <p:nvSpPr>
          <p:cNvPr id="13" name="TextBox 12"/>
          <p:cNvSpPr txBox="1"/>
          <p:nvPr/>
        </p:nvSpPr>
        <p:spPr>
          <a:xfrm>
            <a:off x="5257800" y="5562600"/>
            <a:ext cx="838200" cy="923330"/>
          </a:xfrm>
          <a:prstGeom prst="rect">
            <a:avLst/>
          </a:prstGeom>
          <a:noFill/>
        </p:spPr>
        <p:txBody>
          <a:bodyPr wrap="square" rtlCol="0">
            <a:spAutoFit/>
          </a:bodyPr>
          <a:lstStyle/>
          <a:p>
            <a:r>
              <a:rPr lang="en-US" sz="5400" dirty="0" smtClean="0"/>
              <a:t>B.</a:t>
            </a:r>
            <a:endParaRPr lang="en-US" sz="5400" dirty="0"/>
          </a:p>
        </p:txBody>
      </p:sp>
      <p:cxnSp>
        <p:nvCxnSpPr>
          <p:cNvPr id="9" name="Straight Connector 8"/>
          <p:cNvCxnSpPr/>
          <p:nvPr/>
        </p:nvCxnSpPr>
        <p:spPr>
          <a:xfrm flipH="1">
            <a:off x="1219200" y="4191000"/>
            <a:ext cx="137160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43600" y="5029200"/>
            <a:ext cx="13716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95600" y="1066800"/>
            <a:ext cx="838200" cy="923330"/>
          </a:xfrm>
          <a:prstGeom prst="rect">
            <a:avLst/>
          </a:prstGeom>
          <a:noFill/>
        </p:spPr>
        <p:txBody>
          <a:bodyPr wrap="square" rtlCol="0">
            <a:spAutoFit/>
          </a:bodyPr>
          <a:lstStyle/>
          <a:p>
            <a:r>
              <a:rPr lang="en-US" sz="5400" dirty="0" smtClean="0"/>
              <a:t>C.</a:t>
            </a:r>
            <a:endParaRPr lang="en-US" sz="5400" dirty="0"/>
          </a:p>
        </p:txBody>
      </p:sp>
      <p:sp>
        <p:nvSpPr>
          <p:cNvPr id="16" name="TextBox 15"/>
          <p:cNvSpPr txBox="1"/>
          <p:nvPr/>
        </p:nvSpPr>
        <p:spPr>
          <a:xfrm>
            <a:off x="6477000" y="1219200"/>
            <a:ext cx="838200" cy="923330"/>
          </a:xfrm>
          <a:prstGeom prst="rect">
            <a:avLst/>
          </a:prstGeom>
          <a:noFill/>
        </p:spPr>
        <p:txBody>
          <a:bodyPr wrap="square" rtlCol="0">
            <a:spAutoFit/>
          </a:bodyPr>
          <a:lstStyle/>
          <a:p>
            <a:r>
              <a:rPr lang="en-US" sz="5400" dirty="0" smtClean="0"/>
              <a:t>D.</a:t>
            </a:r>
            <a:endParaRPr lang="en-US" sz="5400" dirty="0"/>
          </a:p>
        </p:txBody>
      </p:sp>
      <p:cxnSp>
        <p:nvCxnSpPr>
          <p:cNvPr id="17" name="Straight Connector 16"/>
          <p:cNvCxnSpPr/>
          <p:nvPr/>
        </p:nvCxnSpPr>
        <p:spPr>
          <a:xfrm flipH="1" flipV="1">
            <a:off x="3581400" y="1905000"/>
            <a:ext cx="76200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486400" y="1981200"/>
            <a:ext cx="99060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llying-bystander"/>
          <p:cNvPicPr>
            <a:picLocks noChangeAspect="1" noChangeArrowheads="1"/>
          </p:cNvPicPr>
          <p:nvPr/>
        </p:nvPicPr>
        <p:blipFill>
          <a:blip r:embed="rId3" cstate="print"/>
          <a:srcRect/>
          <a:stretch>
            <a:fillRect/>
          </a:stretch>
        </p:blipFill>
        <p:spPr bwMode="auto">
          <a:xfrm>
            <a:off x="685800" y="1176639"/>
            <a:ext cx="7315200" cy="5681361"/>
          </a:xfrm>
          <a:prstGeom prst="rect">
            <a:avLst/>
          </a:prstGeom>
          <a:noFill/>
          <a:ln w="9525" algn="in">
            <a:noFill/>
            <a:miter lim="800000"/>
            <a:headEnd/>
            <a:tailEnd/>
          </a:ln>
        </p:spPr>
      </p:pic>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4800" y="5105400"/>
            <a:ext cx="838200" cy="923330"/>
          </a:xfrm>
          <a:prstGeom prst="rect">
            <a:avLst/>
          </a:prstGeom>
          <a:noFill/>
        </p:spPr>
        <p:txBody>
          <a:bodyPr wrap="square" rtlCol="0">
            <a:spAutoFit/>
          </a:bodyPr>
          <a:lstStyle/>
          <a:p>
            <a:r>
              <a:rPr lang="en-US" sz="5400" dirty="0" smtClean="0"/>
              <a:t>A.</a:t>
            </a:r>
            <a:endParaRPr lang="en-US" sz="5400" dirty="0"/>
          </a:p>
        </p:txBody>
      </p:sp>
      <p:sp>
        <p:nvSpPr>
          <p:cNvPr id="13" name="TextBox 12"/>
          <p:cNvSpPr txBox="1"/>
          <p:nvPr/>
        </p:nvSpPr>
        <p:spPr>
          <a:xfrm>
            <a:off x="8153400" y="2362200"/>
            <a:ext cx="838200" cy="923330"/>
          </a:xfrm>
          <a:prstGeom prst="rect">
            <a:avLst/>
          </a:prstGeom>
          <a:noFill/>
        </p:spPr>
        <p:txBody>
          <a:bodyPr wrap="square" rtlCol="0">
            <a:spAutoFit/>
          </a:bodyPr>
          <a:lstStyle/>
          <a:p>
            <a:r>
              <a:rPr lang="en-US" sz="5400" dirty="0" smtClean="0"/>
              <a:t>B.</a:t>
            </a:r>
            <a:endParaRPr lang="en-US" sz="5400" dirty="0"/>
          </a:p>
        </p:txBody>
      </p:sp>
      <p:cxnSp>
        <p:nvCxnSpPr>
          <p:cNvPr id="9" name="Straight Connector 8"/>
          <p:cNvCxnSpPr/>
          <p:nvPr/>
        </p:nvCxnSpPr>
        <p:spPr>
          <a:xfrm flipH="1">
            <a:off x="914400" y="3962400"/>
            <a:ext cx="6858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15200" y="2514600"/>
            <a:ext cx="838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34200" y="3429000"/>
            <a:ext cx="838200" cy="923330"/>
          </a:xfrm>
          <a:prstGeom prst="rect">
            <a:avLst/>
          </a:prstGeom>
          <a:noFill/>
        </p:spPr>
        <p:txBody>
          <a:bodyPr wrap="square" rtlCol="0">
            <a:spAutoFit/>
          </a:bodyPr>
          <a:lstStyle/>
          <a:p>
            <a:r>
              <a:rPr lang="en-US" sz="5400" dirty="0" smtClean="0"/>
              <a:t>C.</a:t>
            </a:r>
            <a:endParaRPr lang="en-US" sz="5400" dirty="0"/>
          </a:p>
        </p:txBody>
      </p:sp>
      <p:cxnSp>
        <p:nvCxnSpPr>
          <p:cNvPr id="21" name="Straight Connector 20"/>
          <p:cNvCxnSpPr/>
          <p:nvPr/>
        </p:nvCxnSpPr>
        <p:spPr>
          <a:xfrm>
            <a:off x="6096000" y="3581400"/>
            <a:ext cx="838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62600" y="5562600"/>
            <a:ext cx="838200" cy="923330"/>
          </a:xfrm>
          <a:prstGeom prst="rect">
            <a:avLst/>
          </a:prstGeom>
          <a:noFill/>
        </p:spPr>
        <p:txBody>
          <a:bodyPr wrap="square" rtlCol="0">
            <a:spAutoFit/>
          </a:bodyPr>
          <a:lstStyle/>
          <a:p>
            <a:r>
              <a:rPr lang="en-US" sz="5400" dirty="0" smtClean="0"/>
              <a:t>D.</a:t>
            </a:r>
            <a:endParaRPr lang="en-US" sz="5400" dirty="0"/>
          </a:p>
        </p:txBody>
      </p:sp>
      <p:cxnSp>
        <p:nvCxnSpPr>
          <p:cNvPr id="24" name="Straight Connector 23"/>
          <p:cNvCxnSpPr/>
          <p:nvPr/>
        </p:nvCxnSpPr>
        <p:spPr>
          <a:xfrm>
            <a:off x="4724400" y="5715000"/>
            <a:ext cx="838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86600" y="5410200"/>
            <a:ext cx="838200" cy="923330"/>
          </a:xfrm>
          <a:prstGeom prst="rect">
            <a:avLst/>
          </a:prstGeom>
          <a:noFill/>
        </p:spPr>
        <p:txBody>
          <a:bodyPr wrap="square" rtlCol="0">
            <a:spAutoFit/>
          </a:bodyPr>
          <a:lstStyle/>
          <a:p>
            <a:r>
              <a:rPr lang="en-US" sz="5400" dirty="0" smtClean="0"/>
              <a:t>E.</a:t>
            </a:r>
            <a:endParaRPr lang="en-US" sz="5400" dirty="0"/>
          </a:p>
        </p:txBody>
      </p:sp>
      <p:cxnSp>
        <p:nvCxnSpPr>
          <p:cNvPr id="26" name="Straight Connector 25"/>
          <p:cNvCxnSpPr/>
          <p:nvPr/>
        </p:nvCxnSpPr>
        <p:spPr>
          <a:xfrm>
            <a:off x="5791200" y="5181600"/>
            <a:ext cx="12954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 y="2057400"/>
            <a:ext cx="838200" cy="923330"/>
          </a:xfrm>
          <a:prstGeom prst="rect">
            <a:avLst/>
          </a:prstGeom>
          <a:noFill/>
        </p:spPr>
        <p:txBody>
          <a:bodyPr wrap="square" rtlCol="0">
            <a:spAutoFit/>
          </a:bodyPr>
          <a:lstStyle/>
          <a:p>
            <a:r>
              <a:rPr lang="en-US" sz="5400" dirty="0" smtClean="0"/>
              <a:t>A.</a:t>
            </a:r>
            <a:endParaRPr lang="en-US" sz="5400" dirty="0"/>
          </a:p>
        </p:txBody>
      </p:sp>
      <p:sp>
        <p:nvSpPr>
          <p:cNvPr id="13" name="TextBox 12"/>
          <p:cNvSpPr txBox="1"/>
          <p:nvPr/>
        </p:nvSpPr>
        <p:spPr>
          <a:xfrm>
            <a:off x="7924800" y="4038600"/>
            <a:ext cx="838200" cy="923330"/>
          </a:xfrm>
          <a:prstGeom prst="rect">
            <a:avLst/>
          </a:prstGeom>
          <a:noFill/>
        </p:spPr>
        <p:txBody>
          <a:bodyPr wrap="square" rtlCol="0">
            <a:spAutoFit/>
          </a:bodyPr>
          <a:lstStyle/>
          <a:p>
            <a:r>
              <a:rPr lang="en-US" sz="5400" dirty="0" smtClean="0"/>
              <a:t>C.</a:t>
            </a:r>
            <a:endParaRPr lang="en-US" sz="5400" dirty="0"/>
          </a:p>
        </p:txBody>
      </p:sp>
      <p:pic>
        <p:nvPicPr>
          <p:cNvPr id="6146" name="Picture 2" descr="bully-600-827"/>
          <p:cNvPicPr>
            <a:picLocks noChangeAspect="1" noChangeArrowheads="1"/>
          </p:cNvPicPr>
          <p:nvPr/>
        </p:nvPicPr>
        <p:blipFill>
          <a:blip r:embed="rId4" cstate="print"/>
          <a:srcRect/>
          <a:stretch>
            <a:fillRect/>
          </a:stretch>
        </p:blipFill>
        <p:spPr bwMode="auto">
          <a:xfrm>
            <a:off x="1524000" y="1828800"/>
            <a:ext cx="6019800" cy="4514850"/>
          </a:xfrm>
          <a:prstGeom prst="rect">
            <a:avLst/>
          </a:prstGeom>
          <a:noFill/>
          <a:ln w="9525" algn="in">
            <a:noFill/>
            <a:miter lim="800000"/>
            <a:headEnd/>
            <a:tailEnd/>
          </a:ln>
        </p:spPr>
      </p:pic>
      <p:cxnSp>
        <p:nvCxnSpPr>
          <p:cNvPr id="9" name="Straight Connector 8"/>
          <p:cNvCxnSpPr/>
          <p:nvPr/>
        </p:nvCxnSpPr>
        <p:spPr>
          <a:xfrm flipH="1" flipV="1">
            <a:off x="838200" y="3048000"/>
            <a:ext cx="1600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62600" y="4419600"/>
            <a:ext cx="2286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77200" y="3200400"/>
            <a:ext cx="838200" cy="923330"/>
          </a:xfrm>
          <a:prstGeom prst="rect">
            <a:avLst/>
          </a:prstGeom>
          <a:noFill/>
        </p:spPr>
        <p:txBody>
          <a:bodyPr wrap="square" rtlCol="0">
            <a:spAutoFit/>
          </a:bodyPr>
          <a:lstStyle/>
          <a:p>
            <a:r>
              <a:rPr lang="en-US" sz="5400" dirty="0" smtClean="0"/>
              <a:t>B.</a:t>
            </a:r>
            <a:endParaRPr lang="en-US" sz="5400" dirty="0"/>
          </a:p>
        </p:txBody>
      </p:sp>
      <p:cxnSp>
        <p:nvCxnSpPr>
          <p:cNvPr id="20" name="Straight Connector 19"/>
          <p:cNvCxnSpPr/>
          <p:nvPr/>
        </p:nvCxnSpPr>
        <p:spPr>
          <a:xfrm>
            <a:off x="6858000" y="3657600"/>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 y="2057400"/>
            <a:ext cx="838200" cy="923330"/>
          </a:xfrm>
          <a:prstGeom prst="rect">
            <a:avLst/>
          </a:prstGeom>
          <a:noFill/>
        </p:spPr>
        <p:txBody>
          <a:bodyPr wrap="square" rtlCol="0">
            <a:spAutoFit/>
          </a:bodyPr>
          <a:lstStyle/>
          <a:p>
            <a:r>
              <a:rPr lang="en-US" sz="5400" dirty="0" smtClean="0"/>
              <a:t>A.</a:t>
            </a:r>
            <a:endParaRPr lang="en-US" sz="5400" dirty="0"/>
          </a:p>
        </p:txBody>
      </p:sp>
      <p:sp>
        <p:nvSpPr>
          <p:cNvPr id="13" name="TextBox 12"/>
          <p:cNvSpPr txBox="1"/>
          <p:nvPr/>
        </p:nvSpPr>
        <p:spPr>
          <a:xfrm>
            <a:off x="7772400" y="3352800"/>
            <a:ext cx="838200" cy="923330"/>
          </a:xfrm>
          <a:prstGeom prst="rect">
            <a:avLst/>
          </a:prstGeom>
          <a:noFill/>
        </p:spPr>
        <p:txBody>
          <a:bodyPr wrap="square" rtlCol="0">
            <a:spAutoFit/>
          </a:bodyPr>
          <a:lstStyle/>
          <a:p>
            <a:r>
              <a:rPr lang="en-US" sz="5400" dirty="0" smtClean="0"/>
              <a:t>C.</a:t>
            </a:r>
            <a:endParaRPr lang="en-US" sz="5400" dirty="0"/>
          </a:p>
        </p:txBody>
      </p:sp>
      <p:pic>
        <p:nvPicPr>
          <p:cNvPr id="7170" name="Picture 2" descr="159225529"/>
          <p:cNvPicPr>
            <a:picLocks noChangeAspect="1" noChangeArrowheads="1"/>
          </p:cNvPicPr>
          <p:nvPr/>
        </p:nvPicPr>
        <p:blipFill>
          <a:blip r:embed="rId4" cstate="print"/>
          <a:srcRect/>
          <a:stretch>
            <a:fillRect/>
          </a:stretch>
        </p:blipFill>
        <p:spPr bwMode="auto">
          <a:xfrm>
            <a:off x="1676400" y="2057400"/>
            <a:ext cx="4800600" cy="3197225"/>
          </a:xfrm>
          <a:prstGeom prst="rect">
            <a:avLst/>
          </a:prstGeom>
          <a:noFill/>
          <a:ln w="9525" algn="in">
            <a:noFill/>
            <a:miter lim="800000"/>
            <a:headEnd/>
            <a:tailEnd/>
          </a:ln>
        </p:spPr>
      </p:pic>
      <p:cxnSp>
        <p:nvCxnSpPr>
          <p:cNvPr id="9" name="Straight Connector 8"/>
          <p:cNvCxnSpPr/>
          <p:nvPr/>
        </p:nvCxnSpPr>
        <p:spPr>
          <a:xfrm flipH="1" flipV="1">
            <a:off x="1066800" y="2667000"/>
            <a:ext cx="28956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95800" y="3810000"/>
            <a:ext cx="3200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96200" y="2514600"/>
            <a:ext cx="838200" cy="923330"/>
          </a:xfrm>
          <a:prstGeom prst="rect">
            <a:avLst/>
          </a:prstGeom>
          <a:noFill/>
        </p:spPr>
        <p:txBody>
          <a:bodyPr wrap="square" rtlCol="0">
            <a:spAutoFit/>
          </a:bodyPr>
          <a:lstStyle/>
          <a:p>
            <a:r>
              <a:rPr lang="en-US" sz="5400" dirty="0" smtClean="0"/>
              <a:t>B.</a:t>
            </a:r>
            <a:endParaRPr lang="en-US" sz="5400" dirty="0"/>
          </a:p>
        </p:txBody>
      </p:sp>
      <p:cxnSp>
        <p:nvCxnSpPr>
          <p:cNvPr id="19" name="Straight Connector 18"/>
          <p:cNvCxnSpPr/>
          <p:nvPr/>
        </p:nvCxnSpPr>
        <p:spPr>
          <a:xfrm flipV="1">
            <a:off x="6019800" y="2971800"/>
            <a:ext cx="1600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9d50d3fb58b0b99d0f2007b789e3385"/>
          <p:cNvPicPr>
            <a:picLocks noChangeAspect="1" noChangeArrowheads="1"/>
          </p:cNvPicPr>
          <p:nvPr/>
        </p:nvPicPr>
        <p:blipFill>
          <a:blip r:embed="rId3" cstate="print"/>
          <a:srcRect/>
          <a:stretch>
            <a:fillRect/>
          </a:stretch>
        </p:blipFill>
        <p:spPr bwMode="auto">
          <a:xfrm>
            <a:off x="1447800" y="1752600"/>
            <a:ext cx="6235742" cy="4275532"/>
          </a:xfrm>
          <a:prstGeom prst="rect">
            <a:avLst/>
          </a:prstGeom>
          <a:noFill/>
          <a:ln w="9525" algn="in">
            <a:noFill/>
            <a:miter lim="800000"/>
            <a:headEnd/>
            <a:tailEnd/>
          </a:ln>
        </p:spPr>
      </p:pic>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 y="2057400"/>
            <a:ext cx="838200" cy="923330"/>
          </a:xfrm>
          <a:prstGeom prst="rect">
            <a:avLst/>
          </a:prstGeom>
          <a:noFill/>
        </p:spPr>
        <p:txBody>
          <a:bodyPr wrap="square" rtlCol="0">
            <a:spAutoFit/>
          </a:bodyPr>
          <a:lstStyle/>
          <a:p>
            <a:r>
              <a:rPr lang="en-US" sz="5400" dirty="0" smtClean="0"/>
              <a:t>A.</a:t>
            </a:r>
            <a:endParaRPr lang="en-US" sz="5400" dirty="0"/>
          </a:p>
        </p:txBody>
      </p:sp>
      <p:sp>
        <p:nvSpPr>
          <p:cNvPr id="13" name="TextBox 12"/>
          <p:cNvSpPr txBox="1"/>
          <p:nvPr/>
        </p:nvSpPr>
        <p:spPr>
          <a:xfrm>
            <a:off x="8153400" y="2438400"/>
            <a:ext cx="838200" cy="923330"/>
          </a:xfrm>
          <a:prstGeom prst="rect">
            <a:avLst/>
          </a:prstGeom>
          <a:noFill/>
        </p:spPr>
        <p:txBody>
          <a:bodyPr wrap="square" rtlCol="0">
            <a:spAutoFit/>
          </a:bodyPr>
          <a:lstStyle/>
          <a:p>
            <a:r>
              <a:rPr lang="en-US" sz="5400" dirty="0" smtClean="0"/>
              <a:t>C.</a:t>
            </a:r>
            <a:endParaRPr lang="en-US" sz="5400" dirty="0"/>
          </a:p>
        </p:txBody>
      </p:sp>
      <p:cxnSp>
        <p:nvCxnSpPr>
          <p:cNvPr id="9" name="Straight Connector 8"/>
          <p:cNvCxnSpPr/>
          <p:nvPr/>
        </p:nvCxnSpPr>
        <p:spPr>
          <a:xfrm flipH="1" flipV="1">
            <a:off x="1066800" y="2667000"/>
            <a:ext cx="1295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58000" y="3048000"/>
            <a:ext cx="1295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86600" y="5715000"/>
            <a:ext cx="838200" cy="923330"/>
          </a:xfrm>
          <a:prstGeom prst="rect">
            <a:avLst/>
          </a:prstGeom>
          <a:noFill/>
        </p:spPr>
        <p:txBody>
          <a:bodyPr wrap="square" rtlCol="0">
            <a:spAutoFit/>
          </a:bodyPr>
          <a:lstStyle/>
          <a:p>
            <a:r>
              <a:rPr lang="en-US" sz="5400" dirty="0" smtClean="0"/>
              <a:t>D.</a:t>
            </a:r>
            <a:endParaRPr lang="en-US" sz="5400" dirty="0"/>
          </a:p>
        </p:txBody>
      </p:sp>
      <p:cxnSp>
        <p:nvCxnSpPr>
          <p:cNvPr id="16" name="Straight Connector 15"/>
          <p:cNvCxnSpPr/>
          <p:nvPr/>
        </p:nvCxnSpPr>
        <p:spPr>
          <a:xfrm>
            <a:off x="4648200" y="5029200"/>
            <a:ext cx="23622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57800" y="990600"/>
            <a:ext cx="838200" cy="923330"/>
          </a:xfrm>
          <a:prstGeom prst="rect">
            <a:avLst/>
          </a:prstGeom>
          <a:noFill/>
        </p:spPr>
        <p:txBody>
          <a:bodyPr wrap="square" rtlCol="0">
            <a:spAutoFit/>
          </a:bodyPr>
          <a:lstStyle/>
          <a:p>
            <a:r>
              <a:rPr lang="en-US" sz="5400" dirty="0" smtClean="0"/>
              <a:t>B.</a:t>
            </a:r>
            <a:endParaRPr lang="en-US" sz="5400" dirty="0"/>
          </a:p>
        </p:txBody>
      </p:sp>
      <p:cxnSp>
        <p:nvCxnSpPr>
          <p:cNvPr id="21" name="Straight Connector 20"/>
          <p:cNvCxnSpPr/>
          <p:nvPr/>
        </p:nvCxnSpPr>
        <p:spPr>
          <a:xfrm flipV="1">
            <a:off x="4038600" y="1600200"/>
            <a:ext cx="12192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 y="2057400"/>
            <a:ext cx="838200" cy="923330"/>
          </a:xfrm>
          <a:prstGeom prst="rect">
            <a:avLst/>
          </a:prstGeom>
          <a:noFill/>
        </p:spPr>
        <p:txBody>
          <a:bodyPr wrap="square" rtlCol="0">
            <a:spAutoFit/>
          </a:bodyPr>
          <a:lstStyle/>
          <a:p>
            <a:r>
              <a:rPr lang="en-US" sz="5400" dirty="0" smtClean="0"/>
              <a:t>A.</a:t>
            </a:r>
            <a:endParaRPr lang="en-US" sz="5400" dirty="0"/>
          </a:p>
        </p:txBody>
      </p:sp>
      <p:sp>
        <p:nvSpPr>
          <p:cNvPr id="13" name="TextBox 12"/>
          <p:cNvSpPr txBox="1"/>
          <p:nvPr/>
        </p:nvSpPr>
        <p:spPr>
          <a:xfrm>
            <a:off x="7772400" y="3352800"/>
            <a:ext cx="838200" cy="923330"/>
          </a:xfrm>
          <a:prstGeom prst="rect">
            <a:avLst/>
          </a:prstGeom>
          <a:noFill/>
        </p:spPr>
        <p:txBody>
          <a:bodyPr wrap="square" rtlCol="0">
            <a:spAutoFit/>
          </a:bodyPr>
          <a:lstStyle/>
          <a:p>
            <a:r>
              <a:rPr lang="en-US" sz="5400" dirty="0" smtClean="0"/>
              <a:t>B.</a:t>
            </a:r>
            <a:endParaRPr lang="en-US" sz="5400" dirty="0"/>
          </a:p>
        </p:txBody>
      </p:sp>
      <p:pic>
        <p:nvPicPr>
          <p:cNvPr id="8" name="Picture 4" descr="http://1.bp.blogspot.com/--UTBLovQ75o/TmoFBw-r52I/AAAAAAAAAWo/EUEWkQ0pEgA/s320/passing+not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2590800"/>
            <a:ext cx="4272119" cy="29615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H="1" flipV="1">
            <a:off x="1066800" y="2667000"/>
            <a:ext cx="26670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43600" y="2971800"/>
            <a:ext cx="1752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6000" dirty="0" smtClean="0">
                <a:latin typeface="Tekton Pro Ext" pitchFamily="34" charset="0"/>
              </a:rPr>
              <a:t>How do I know</a:t>
            </a:r>
            <a:br>
              <a:rPr lang="en-US" sz="6000" dirty="0" smtClean="0">
                <a:latin typeface="Tekton Pro Ext" pitchFamily="34" charset="0"/>
              </a:rPr>
            </a:br>
            <a:r>
              <a:rPr lang="en-US" sz="6000" dirty="0" smtClean="0">
                <a:latin typeface="Tekton Pro Ext" pitchFamily="34" charset="0"/>
              </a:rPr>
              <a:t>if it </a:t>
            </a:r>
            <a:r>
              <a:rPr lang="en-US" sz="6000" u="sng" dirty="0" smtClean="0">
                <a:latin typeface="Tekton Pro Ext" pitchFamily="34" charset="0"/>
              </a:rPr>
              <a:t>really</a:t>
            </a:r>
            <a:r>
              <a:rPr lang="en-US" sz="6000" dirty="0" smtClean="0">
                <a:latin typeface="Tekton Pro Ext" pitchFamily="34" charset="0"/>
              </a:rPr>
              <a:t> is bullying?</a:t>
            </a:r>
            <a:endParaRPr lang="en-US" sz="6000" dirty="0">
              <a:latin typeface="Tekton Pro Ext" pitchFamily="34" charset="0"/>
            </a:endParaRPr>
          </a:p>
        </p:txBody>
      </p:sp>
      <p:sp>
        <p:nvSpPr>
          <p:cNvPr id="3" name="Content Placeholder 2"/>
          <p:cNvSpPr>
            <a:spLocks noGrp="1"/>
          </p:cNvSpPr>
          <p:nvPr>
            <p:ph idx="1"/>
          </p:nvPr>
        </p:nvSpPr>
        <p:spPr>
          <a:xfrm>
            <a:off x="381000" y="1676400"/>
            <a:ext cx="8305800" cy="5432982"/>
          </a:xfrm>
        </p:spPr>
        <p:txBody>
          <a:bodyPr>
            <a:normAutofit fontScale="70000" lnSpcReduction="20000"/>
          </a:bodyPr>
          <a:lstStyle/>
          <a:p>
            <a:pPr>
              <a:buFont typeface="Wingdings" pitchFamily="2" charset="2"/>
              <a:buChar char="q"/>
            </a:pPr>
            <a:r>
              <a:rPr lang="en-US" sz="5000" b="1" dirty="0" smtClean="0"/>
              <a:t>This issue has happened over and over.</a:t>
            </a:r>
          </a:p>
          <a:p>
            <a:pPr>
              <a:buFont typeface="Wingdings" pitchFamily="2" charset="2"/>
              <a:buChar char="q"/>
            </a:pPr>
            <a:r>
              <a:rPr lang="en-US" sz="5000" b="1" dirty="0" smtClean="0"/>
              <a:t>The same person/people are involved.</a:t>
            </a:r>
          </a:p>
          <a:p>
            <a:pPr>
              <a:buFont typeface="Wingdings" pitchFamily="2" charset="2"/>
              <a:buChar char="q"/>
            </a:pPr>
            <a:r>
              <a:rPr lang="en-US" sz="5000" b="1" dirty="0" smtClean="0"/>
              <a:t>What happened was done on purpose.</a:t>
            </a:r>
          </a:p>
          <a:p>
            <a:pPr>
              <a:buFont typeface="Wingdings" pitchFamily="2" charset="2"/>
              <a:buChar char="q"/>
            </a:pPr>
            <a:r>
              <a:rPr lang="en-US" sz="5000" b="1" dirty="0" smtClean="0"/>
              <a:t>It hurt (body or feelings).</a:t>
            </a:r>
          </a:p>
          <a:p>
            <a:pPr>
              <a:buFont typeface="Wingdings" pitchFamily="2" charset="2"/>
              <a:buChar char="q"/>
            </a:pPr>
            <a:r>
              <a:rPr lang="en-US" sz="5000" b="1" dirty="0" smtClean="0"/>
              <a:t>One person is more “powerful” than the other. (Powerful means stronger, older, more popular, has more authority, etc.)</a:t>
            </a:r>
          </a:p>
          <a:p>
            <a:pPr marL="0" indent="0">
              <a:buNone/>
            </a:pPr>
            <a:r>
              <a:rPr lang="en-US" sz="4100" b="1" dirty="0" smtClean="0"/>
              <a:t>*All 5 must be checked for it to be considered bullying and not someone just being mean.</a:t>
            </a:r>
          </a:p>
          <a:p>
            <a:pPr marL="0" indent="0">
              <a:buNone/>
            </a:pPr>
            <a:endParaRPr lang="en-US" sz="5000" b="1" dirty="0" smtClean="0"/>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5797255"/>
            <a:ext cx="997169" cy="99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26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1143000"/>
          </a:xfrm>
        </p:spPr>
        <p:txBody>
          <a:bodyPr>
            <a:normAutofit/>
          </a:bodyPr>
          <a:lstStyle/>
          <a:p>
            <a:r>
              <a:rPr lang="en-US" sz="6000" dirty="0" smtClean="0">
                <a:latin typeface="Tekton Pro Ext" pitchFamily="34" charset="0"/>
              </a:rPr>
              <a:t>What is bullying?</a:t>
            </a:r>
            <a:endParaRPr lang="en-US" sz="6000" dirty="0">
              <a:latin typeface="Tekton Pro Ext" pitchFamily="34" charset="0"/>
            </a:endParaRPr>
          </a:p>
        </p:txBody>
      </p:sp>
      <p:sp>
        <p:nvSpPr>
          <p:cNvPr id="3" name="Content Placeholder 2"/>
          <p:cNvSpPr>
            <a:spLocks noGrp="1"/>
          </p:cNvSpPr>
          <p:nvPr>
            <p:ph idx="1"/>
          </p:nvPr>
        </p:nvSpPr>
        <p:spPr>
          <a:xfrm>
            <a:off x="457200" y="2743200"/>
            <a:ext cx="8229600" cy="2590800"/>
          </a:xfrm>
        </p:spPr>
        <p:txBody>
          <a:bodyPr>
            <a:normAutofit/>
          </a:bodyPr>
          <a:lstStyle/>
          <a:p>
            <a:pPr marL="0" indent="0">
              <a:buNone/>
            </a:pPr>
            <a:r>
              <a:rPr lang="en-US" sz="4000" b="1" dirty="0"/>
              <a:t>Bullying is </a:t>
            </a:r>
            <a:r>
              <a:rPr lang="en-US" sz="4000" b="1" dirty="0" smtClean="0"/>
              <a:t>when a “stronger” person says or does mean things to another person on purpose to hurt them over and over again.</a:t>
            </a:r>
            <a:endParaRPr lang="en-US" dirty="0" smtClean="0"/>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410200"/>
            <a:ext cx="1276350" cy="12690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5715000"/>
            <a:ext cx="7239000" cy="923330"/>
          </a:xfrm>
          <a:prstGeom prst="rect">
            <a:avLst/>
          </a:prstGeom>
          <a:noFill/>
        </p:spPr>
        <p:txBody>
          <a:bodyPr wrap="square" rtlCol="0">
            <a:spAutoFit/>
          </a:bodyPr>
          <a:lstStyle/>
          <a:p>
            <a:r>
              <a:rPr lang="en-US" dirty="0" smtClean="0"/>
              <a:t>*“Stronger” means that person has more power than the other.  This could be because they are scarier, bigger, older, more popular, etc.</a:t>
            </a:r>
          </a:p>
          <a:p>
            <a:endParaRPr lang="en-US" dirty="0"/>
          </a:p>
        </p:txBody>
      </p:sp>
      <p:pic>
        <p:nvPicPr>
          <p:cNvPr id="7" name="Picture 2" descr="http://www.cpschools.com/Schools/OMS/no_bull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28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176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ounselors-page.pvmiddle.usd259.org/modules/groups/homepagefiles/announcement/1997334-22982606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67080"/>
            <a:ext cx="1219200" cy="11379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50955" y="1932709"/>
            <a:ext cx="4191000" cy="4696691"/>
          </a:xfrm>
          <a:prstGeom prst="rect">
            <a:avLst/>
          </a:prstGeom>
          <a:solidFill>
            <a:srgbClr val="DD4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1932709"/>
            <a:ext cx="4191000" cy="46966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76200"/>
            <a:ext cx="8229600" cy="830997"/>
          </a:xfrm>
          <a:prstGeom prst="rect">
            <a:avLst/>
          </a:prstGeom>
          <a:noFill/>
        </p:spPr>
        <p:txBody>
          <a:bodyPr wrap="square" rtlCol="0">
            <a:spAutoFit/>
          </a:bodyPr>
          <a:lstStyle/>
          <a:p>
            <a:pPr algn="ctr"/>
            <a:r>
              <a:rPr lang="en-US" sz="4800" dirty="0" smtClean="0">
                <a:latin typeface="Tekton Pro Ext" pitchFamily="34" charset="0"/>
              </a:rPr>
              <a:t>Bullying vs. Being Mean</a:t>
            </a:r>
            <a:endParaRPr lang="en-US" sz="4800" dirty="0"/>
          </a:p>
        </p:txBody>
      </p:sp>
      <p:sp>
        <p:nvSpPr>
          <p:cNvPr id="3" name="TextBox 2"/>
          <p:cNvSpPr txBox="1"/>
          <p:nvPr/>
        </p:nvSpPr>
        <p:spPr>
          <a:xfrm>
            <a:off x="228600" y="1911927"/>
            <a:ext cx="4343400" cy="4924425"/>
          </a:xfrm>
          <a:prstGeom prst="rect">
            <a:avLst/>
          </a:prstGeom>
          <a:noFill/>
        </p:spPr>
        <p:txBody>
          <a:bodyPr wrap="square" rtlCol="0">
            <a:spAutoFit/>
          </a:bodyPr>
          <a:lstStyle/>
          <a:p>
            <a:r>
              <a:rPr lang="en-US" sz="3200" b="1" dirty="0"/>
              <a:t>It is </a:t>
            </a:r>
            <a:r>
              <a:rPr lang="en-US" sz="3200" b="1" dirty="0" smtClean="0"/>
              <a:t>bullying </a:t>
            </a:r>
            <a:r>
              <a:rPr lang="en-US" sz="3200" b="1" dirty="0"/>
              <a:t>if:</a:t>
            </a:r>
          </a:p>
          <a:p>
            <a:pPr>
              <a:buFont typeface="Wingdings" pitchFamily="2" charset="2"/>
              <a:buChar char="ü"/>
            </a:pPr>
            <a:r>
              <a:rPr lang="en-US" sz="2400" dirty="0"/>
              <a:t>It </a:t>
            </a:r>
            <a:r>
              <a:rPr lang="en-US" sz="2400" dirty="0" smtClean="0"/>
              <a:t>has happened over and over.</a:t>
            </a:r>
          </a:p>
          <a:p>
            <a:pPr>
              <a:buFont typeface="Wingdings" pitchFamily="2" charset="2"/>
              <a:buChar char="ü"/>
            </a:pPr>
            <a:endParaRPr lang="en-US" sz="2400" dirty="0"/>
          </a:p>
          <a:p>
            <a:endParaRPr lang="en-US" sz="2400" dirty="0" smtClean="0"/>
          </a:p>
          <a:p>
            <a:pPr>
              <a:buFont typeface="Wingdings" pitchFamily="2" charset="2"/>
              <a:buChar char="ü"/>
            </a:pPr>
            <a:r>
              <a:rPr lang="en-US" sz="2400" dirty="0" smtClean="0"/>
              <a:t>It has happened with the same people.</a:t>
            </a:r>
          </a:p>
          <a:p>
            <a:pPr>
              <a:buFont typeface="Wingdings" pitchFamily="2" charset="2"/>
              <a:buChar char="ü"/>
            </a:pPr>
            <a:r>
              <a:rPr lang="en-US" sz="2400" dirty="0" smtClean="0"/>
              <a:t>It was done on purpose.</a:t>
            </a:r>
            <a:endParaRPr lang="en-US" sz="2400" dirty="0"/>
          </a:p>
          <a:p>
            <a:pPr>
              <a:buFont typeface="Wingdings" pitchFamily="2" charset="2"/>
              <a:buChar char="ü"/>
            </a:pPr>
            <a:r>
              <a:rPr lang="en-US" sz="2400" dirty="0"/>
              <a:t>It </a:t>
            </a:r>
            <a:r>
              <a:rPr lang="en-US" sz="2400" dirty="0" smtClean="0"/>
              <a:t>hurt someone (body or feelings).</a:t>
            </a:r>
          </a:p>
          <a:p>
            <a:pPr>
              <a:buFont typeface="Wingdings" pitchFamily="2" charset="2"/>
              <a:buChar char="ü"/>
            </a:pPr>
            <a:r>
              <a:rPr lang="en-US" sz="2400" dirty="0"/>
              <a:t>There is a difference in “strength” between the two people</a:t>
            </a:r>
            <a:r>
              <a:rPr lang="en-US" sz="2400" dirty="0" smtClean="0"/>
              <a:t>.</a:t>
            </a:r>
            <a:endParaRPr lang="en-US" sz="2400" dirty="0"/>
          </a:p>
          <a:p>
            <a:endParaRPr lang="en-US" dirty="0"/>
          </a:p>
        </p:txBody>
      </p:sp>
      <p:sp>
        <p:nvSpPr>
          <p:cNvPr id="4" name="TextBox 3"/>
          <p:cNvSpPr txBox="1"/>
          <p:nvPr/>
        </p:nvSpPr>
        <p:spPr>
          <a:xfrm>
            <a:off x="4699000" y="1845707"/>
            <a:ext cx="4318000" cy="4555093"/>
          </a:xfrm>
          <a:prstGeom prst="rect">
            <a:avLst/>
          </a:prstGeom>
          <a:noFill/>
        </p:spPr>
        <p:txBody>
          <a:bodyPr wrap="square" rtlCol="0">
            <a:spAutoFit/>
          </a:bodyPr>
          <a:lstStyle/>
          <a:p>
            <a:r>
              <a:rPr lang="en-US" sz="3200" b="1" dirty="0"/>
              <a:t>It is </a:t>
            </a:r>
            <a:r>
              <a:rPr lang="en-US" sz="3200" b="1" dirty="0" smtClean="0"/>
              <a:t>being mean </a:t>
            </a:r>
            <a:r>
              <a:rPr lang="en-US" sz="3200" b="1" dirty="0"/>
              <a:t>if:</a:t>
            </a:r>
          </a:p>
          <a:p>
            <a:pPr>
              <a:buFont typeface="Wingdings" pitchFamily="2" charset="2"/>
              <a:buChar char="ü"/>
            </a:pPr>
            <a:r>
              <a:rPr lang="en-US" sz="2400" dirty="0"/>
              <a:t>It </a:t>
            </a:r>
            <a:r>
              <a:rPr lang="en-US" sz="2400" dirty="0" smtClean="0"/>
              <a:t>has only happened this time or it has been a long time since it happened before.</a:t>
            </a:r>
          </a:p>
          <a:p>
            <a:pPr>
              <a:buFont typeface="Wingdings" pitchFamily="2" charset="2"/>
              <a:buChar char="ü"/>
            </a:pPr>
            <a:r>
              <a:rPr lang="en-US" sz="2400" dirty="0" smtClean="0"/>
              <a:t>It is different people doing it each time.</a:t>
            </a:r>
          </a:p>
          <a:p>
            <a:pPr>
              <a:buFont typeface="Wingdings" pitchFamily="2" charset="2"/>
              <a:buChar char="ü"/>
            </a:pPr>
            <a:r>
              <a:rPr lang="en-US" sz="2400" dirty="0" smtClean="0"/>
              <a:t>It was an accident.</a:t>
            </a:r>
            <a:endParaRPr lang="en-US" sz="2400" dirty="0"/>
          </a:p>
          <a:p>
            <a:pPr>
              <a:buFont typeface="Wingdings" pitchFamily="2" charset="2"/>
              <a:buChar char="ü"/>
            </a:pPr>
            <a:r>
              <a:rPr lang="en-US" sz="2400" dirty="0"/>
              <a:t>T</a:t>
            </a:r>
            <a:r>
              <a:rPr lang="en-US" sz="2400" dirty="0" smtClean="0"/>
              <a:t>he people involved are not upset.</a:t>
            </a:r>
          </a:p>
          <a:p>
            <a:pPr>
              <a:buFont typeface="Wingdings" pitchFamily="2" charset="2"/>
              <a:buChar char="ü"/>
            </a:pPr>
            <a:r>
              <a:rPr lang="en-US" sz="2400" dirty="0" smtClean="0"/>
              <a:t>The people involved are at the same level socially.</a:t>
            </a:r>
            <a:endParaRPr lang="en-US" sz="2400" dirty="0"/>
          </a:p>
          <a:p>
            <a:endParaRPr lang="en-US" dirty="0"/>
          </a:p>
        </p:txBody>
      </p:sp>
      <p:pic>
        <p:nvPicPr>
          <p:cNvPr id="1026" name="Picture 2" descr="0060-0808-1213-0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838200"/>
            <a:ext cx="1013691" cy="106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2" descr="0060-0808-1213-0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791" y="836302"/>
            <a:ext cx="1013691" cy="106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2" descr="0060-0808-1213-0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9482" y="836302"/>
            <a:ext cx="1013691" cy="106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2" descr="0060-0808-1213-0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173" y="828015"/>
            <a:ext cx="1013691" cy="106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59539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What do I do?</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0312" y="5741343"/>
            <a:ext cx="1123074" cy="111665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ages.sodahead.com/polls/003570911/516933206_bully_xlarg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0" y="0"/>
            <a:ext cx="1447800" cy="1456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143000"/>
            <a:ext cx="8686800" cy="5917257"/>
          </a:xfrm>
        </p:spPr>
        <p:txBody>
          <a:bodyPr>
            <a:normAutofit fontScale="40000" lnSpcReduction="20000"/>
          </a:bodyPr>
          <a:lstStyle/>
          <a:p>
            <a:pPr marL="0" indent="0">
              <a:buNone/>
            </a:pPr>
            <a:r>
              <a:rPr lang="en-US" sz="8600" dirty="0" smtClean="0"/>
              <a:t>What do I do if someone is bullying me?</a:t>
            </a:r>
          </a:p>
          <a:p>
            <a:r>
              <a:rPr lang="en-US" sz="6000" dirty="0" smtClean="0"/>
              <a:t>Try not to let the bully see you are upset.</a:t>
            </a:r>
          </a:p>
          <a:p>
            <a:r>
              <a:rPr lang="en-US" sz="6000" dirty="0" smtClean="0"/>
              <a:t>Stand up for yourself nicely. </a:t>
            </a:r>
          </a:p>
          <a:p>
            <a:r>
              <a:rPr lang="en-US" sz="6000" dirty="0" smtClean="0"/>
              <a:t>Walk away. </a:t>
            </a:r>
          </a:p>
          <a:p>
            <a:r>
              <a:rPr lang="en-US" sz="6000" dirty="0" smtClean="0"/>
              <a:t>Tell </a:t>
            </a:r>
            <a:r>
              <a:rPr lang="en-US" sz="6000" dirty="0"/>
              <a:t>someone you trust about </a:t>
            </a:r>
            <a:r>
              <a:rPr lang="en-US" sz="6000" dirty="0" smtClean="0"/>
              <a:t>it.</a:t>
            </a:r>
          </a:p>
          <a:p>
            <a:r>
              <a:rPr lang="en-US" sz="6000" dirty="0" smtClean="0"/>
              <a:t>If </a:t>
            </a:r>
            <a:r>
              <a:rPr lang="en-US" sz="6000" dirty="0"/>
              <a:t>the person you told cannot help you or does not do anything, find someone else! Never keep being bullied a </a:t>
            </a:r>
            <a:r>
              <a:rPr lang="en-US" sz="6000" dirty="0" smtClean="0"/>
              <a:t>secret!</a:t>
            </a:r>
          </a:p>
          <a:p>
            <a:r>
              <a:rPr lang="en-US" sz="6000" dirty="0" smtClean="0"/>
              <a:t>Avoid </a:t>
            </a:r>
            <a:r>
              <a:rPr lang="en-US" sz="6000" dirty="0"/>
              <a:t>areas where the bully feels comfortable picking on </a:t>
            </a:r>
            <a:r>
              <a:rPr lang="en-US" sz="6000" dirty="0" smtClean="0"/>
              <a:t>you—corners </a:t>
            </a:r>
            <a:r>
              <a:rPr lang="en-US" sz="6000" dirty="0"/>
              <a:t>of the playground, lonely corridors, and behind large furniture in the </a:t>
            </a:r>
            <a:r>
              <a:rPr lang="en-US" sz="6000" dirty="0" smtClean="0"/>
              <a:t>classroom.</a:t>
            </a:r>
          </a:p>
          <a:p>
            <a:r>
              <a:rPr lang="en-US" sz="6000" dirty="0" smtClean="0"/>
              <a:t>Know your bully.  Sometimes different things can make the</a:t>
            </a:r>
          </a:p>
          <a:p>
            <a:pPr marL="0" indent="0">
              <a:buNone/>
            </a:pPr>
            <a:r>
              <a:rPr lang="en-US" sz="6000" dirty="0"/>
              <a:t> </a:t>
            </a:r>
            <a:r>
              <a:rPr lang="en-US" sz="6000" dirty="0" smtClean="0"/>
              <a:t>     situation worse.</a:t>
            </a:r>
          </a:p>
          <a:p>
            <a:r>
              <a:rPr lang="en-US" sz="6000" dirty="0" smtClean="0"/>
              <a:t>Try to surround yourself with friends and people who will stand</a:t>
            </a:r>
          </a:p>
          <a:p>
            <a:pPr marL="0" indent="0">
              <a:buNone/>
            </a:pPr>
            <a:r>
              <a:rPr lang="en-US" sz="6000" dirty="0"/>
              <a:t> </a:t>
            </a:r>
            <a:r>
              <a:rPr lang="en-US" sz="6000" dirty="0" smtClean="0"/>
              <a:t>     up for you.</a:t>
            </a:r>
          </a:p>
          <a:p>
            <a:pPr marL="0" indent="0">
              <a:buNone/>
            </a:pPr>
            <a:endParaRPr lang="en-US" sz="6000" dirty="0"/>
          </a:p>
        </p:txBody>
      </p:sp>
    </p:spTree>
    <p:extLst>
      <p:ext uri="{BB962C8B-B14F-4D97-AF65-F5344CB8AC3E}">
        <p14:creationId xmlns:p14="http://schemas.microsoft.com/office/powerpoint/2010/main" val="2786180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mcdsb.on.ca/UserFiles/Servers/Server_6/Image/Board%20Office%20Images/Home%20Page/2012-2013%20School%20Year/November/bullying_stops_h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3882" y="5923290"/>
            <a:ext cx="791450" cy="78692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smtClean="0">
                <a:latin typeface="Tekton Pro Ext" pitchFamily="34" charset="0"/>
              </a:rPr>
              <a:t>What do I do?</a:t>
            </a:r>
            <a:endParaRPr lang="en-US" sz="6000" dirty="0">
              <a:latin typeface="Tekton Pro Ext" pitchFamily="34" charset="0"/>
            </a:endParaRPr>
          </a:p>
        </p:txBody>
      </p:sp>
      <p:sp>
        <p:nvSpPr>
          <p:cNvPr id="4" name="Content Placeholder 2"/>
          <p:cNvSpPr txBox="1">
            <a:spLocks/>
          </p:cNvSpPr>
          <p:nvPr/>
        </p:nvSpPr>
        <p:spPr>
          <a:xfrm>
            <a:off x="304800" y="990601"/>
            <a:ext cx="8610600" cy="57912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600" dirty="0" smtClean="0"/>
              <a:t>What do I do if I see someone</a:t>
            </a:r>
          </a:p>
          <a:p>
            <a:pPr marL="0" indent="0">
              <a:buFont typeface="Arial" pitchFamily="34" charset="0"/>
              <a:buNone/>
            </a:pPr>
            <a:r>
              <a:rPr lang="en-US" sz="4600" dirty="0" smtClean="0"/>
              <a:t>being bullied?</a:t>
            </a:r>
          </a:p>
          <a:p>
            <a:r>
              <a:rPr lang="en-US" dirty="0" smtClean="0"/>
              <a:t>Find someone to help stop it.</a:t>
            </a:r>
          </a:p>
          <a:p>
            <a:r>
              <a:rPr lang="en-US" dirty="0" smtClean="0"/>
              <a:t>Stand next to the kid being picked on.</a:t>
            </a:r>
          </a:p>
          <a:p>
            <a:r>
              <a:rPr lang="en-US" dirty="0" smtClean="0"/>
              <a:t>Say something nicely.</a:t>
            </a:r>
          </a:p>
          <a:p>
            <a:r>
              <a:rPr lang="en-US" dirty="0" smtClean="0"/>
              <a:t>Pull the kid being bullied away from the situation and stay with them. </a:t>
            </a:r>
          </a:p>
          <a:p>
            <a:r>
              <a:rPr lang="en-US" dirty="0" smtClean="0"/>
              <a:t>Don't cheer the bully on or stand around to watch.</a:t>
            </a:r>
          </a:p>
          <a:p>
            <a:r>
              <a:rPr lang="en-US" dirty="0" smtClean="0"/>
              <a:t>Be nice to, include, and get to know people who are being bullied: You may make a new friend!</a:t>
            </a:r>
          </a:p>
          <a:p>
            <a:r>
              <a:rPr lang="en-US" dirty="0" smtClean="0"/>
              <a:t>Try to make friends with the bully at some other time to show them other ways to treat others.</a:t>
            </a:r>
          </a:p>
          <a:p>
            <a:endParaRPr lang="en-US" dirty="0"/>
          </a:p>
        </p:txBody>
      </p:sp>
      <p:pic>
        <p:nvPicPr>
          <p:cNvPr id="5" name="Picture 2" descr="http://mnprogressiveproject.com/wp-content/uploads/2013/05/bullying-stop-sig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762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404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t1.gstatic.com/images?q=tbn:ANd9GcRBsq5mRuo2r5WfdUDQnYcqTUaRB72qzW-VlFBlzUitLvPwOveH-A:www.gomommygo.com/THANKS_pics_FinalBigFiles/Flat/tattletale_bi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74"/>
          <a:stretch/>
        </p:blipFill>
        <p:spPr bwMode="auto">
          <a:xfrm>
            <a:off x="6130375" y="762054"/>
            <a:ext cx="1945025" cy="14231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94807" y="2261024"/>
            <a:ext cx="4114800" cy="44491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2267951"/>
            <a:ext cx="4114800" cy="44422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0" y="6369842"/>
            <a:ext cx="342332" cy="3403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2159943"/>
            <a:ext cx="4038600" cy="5612457"/>
          </a:xfrm>
        </p:spPr>
        <p:txBody>
          <a:bodyPr>
            <a:normAutofit/>
          </a:bodyPr>
          <a:lstStyle/>
          <a:p>
            <a:pPr marL="0" indent="0">
              <a:buNone/>
            </a:pPr>
            <a:r>
              <a:rPr lang="en-US" sz="4400" b="1" dirty="0" smtClean="0"/>
              <a:t>It is reporting if:</a:t>
            </a:r>
          </a:p>
          <a:p>
            <a:pPr>
              <a:buFont typeface="Wingdings" pitchFamily="2" charset="2"/>
              <a:buChar char="ü"/>
            </a:pPr>
            <a:r>
              <a:rPr lang="en-US" dirty="0" smtClean="0"/>
              <a:t>It is getting someone </a:t>
            </a:r>
            <a:r>
              <a:rPr lang="en-US" u="sng" dirty="0" smtClean="0"/>
              <a:t>out</a:t>
            </a:r>
            <a:r>
              <a:rPr lang="en-US" dirty="0" smtClean="0"/>
              <a:t> of trouble.</a:t>
            </a:r>
          </a:p>
          <a:p>
            <a:pPr>
              <a:buFont typeface="Wingdings" pitchFamily="2" charset="2"/>
              <a:buChar char="ü"/>
            </a:pPr>
            <a:r>
              <a:rPr lang="en-US" dirty="0" smtClean="0"/>
              <a:t>It </a:t>
            </a:r>
            <a:r>
              <a:rPr lang="en-US" u="sng" dirty="0" smtClean="0"/>
              <a:t>is</a:t>
            </a:r>
            <a:r>
              <a:rPr lang="en-US" dirty="0" smtClean="0"/>
              <a:t> important.</a:t>
            </a:r>
          </a:p>
          <a:p>
            <a:pPr>
              <a:buFont typeface="Wingdings" pitchFamily="2" charset="2"/>
              <a:buChar char="ü"/>
            </a:pPr>
            <a:r>
              <a:rPr lang="en-US" dirty="0" smtClean="0"/>
              <a:t>It is harmful and/or dangerous.</a:t>
            </a:r>
          </a:p>
          <a:p>
            <a:pPr>
              <a:buFont typeface="Wingdings" pitchFamily="2" charset="2"/>
              <a:buChar char="ü"/>
            </a:pPr>
            <a:r>
              <a:rPr lang="en-US" dirty="0" smtClean="0"/>
              <a:t>It is being mean on purpose.</a:t>
            </a:r>
            <a:endParaRPr lang="en-US" dirty="0"/>
          </a:p>
        </p:txBody>
      </p:sp>
      <p:sp>
        <p:nvSpPr>
          <p:cNvPr id="7" name="Content Placeholder 2"/>
          <p:cNvSpPr txBox="1">
            <a:spLocks/>
          </p:cNvSpPr>
          <p:nvPr/>
        </p:nvSpPr>
        <p:spPr>
          <a:xfrm>
            <a:off x="4671007" y="2141894"/>
            <a:ext cx="4038600" cy="5612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dirty="0" smtClean="0"/>
              <a:t>It is tattling if:</a:t>
            </a:r>
          </a:p>
          <a:p>
            <a:pPr>
              <a:buFont typeface="Wingdings" pitchFamily="2" charset="2"/>
              <a:buChar char="ü"/>
            </a:pPr>
            <a:r>
              <a:rPr lang="en-US" dirty="0" smtClean="0"/>
              <a:t>It is getting someone </a:t>
            </a:r>
            <a:r>
              <a:rPr lang="en-US" u="sng" dirty="0" smtClean="0"/>
              <a:t>into</a:t>
            </a:r>
            <a:r>
              <a:rPr lang="en-US" dirty="0" smtClean="0"/>
              <a:t> trouble.</a:t>
            </a:r>
          </a:p>
          <a:p>
            <a:pPr>
              <a:buFont typeface="Wingdings" pitchFamily="2" charset="2"/>
              <a:buChar char="ü"/>
            </a:pPr>
            <a:r>
              <a:rPr lang="en-US" dirty="0" smtClean="0"/>
              <a:t>It is </a:t>
            </a:r>
            <a:r>
              <a:rPr lang="en-US" u="sng" dirty="0" smtClean="0"/>
              <a:t>not</a:t>
            </a:r>
            <a:r>
              <a:rPr lang="en-US" dirty="0" smtClean="0"/>
              <a:t> important.</a:t>
            </a:r>
          </a:p>
          <a:p>
            <a:pPr>
              <a:buFont typeface="Wingdings" pitchFamily="2" charset="2"/>
              <a:buChar char="ü"/>
            </a:pPr>
            <a:r>
              <a:rPr lang="en-US" dirty="0" smtClean="0"/>
              <a:t>It is harmless.</a:t>
            </a:r>
          </a:p>
          <a:p>
            <a:pPr>
              <a:buFont typeface="Wingdings" pitchFamily="2" charset="2"/>
              <a:buChar char="ü"/>
            </a:pPr>
            <a:endParaRPr lang="en-US" dirty="0" smtClean="0"/>
          </a:p>
          <a:p>
            <a:pPr>
              <a:buFont typeface="Wingdings" pitchFamily="2" charset="2"/>
              <a:buChar char="ü"/>
            </a:pPr>
            <a:r>
              <a:rPr lang="en-US" dirty="0" smtClean="0"/>
              <a:t>It is an accident.</a:t>
            </a:r>
            <a:endParaRPr lang="en-US" dirty="0"/>
          </a:p>
        </p:txBody>
      </p:sp>
      <p:pic>
        <p:nvPicPr>
          <p:cNvPr id="12292" name="Picture 4" descr="http://t1.gstatic.com/images?q=tbn:ANd9GcQ4qWDG7e8ZtVsJYQzUirG_ytkiPv9YZK3M-qcad-8Tg0Xn7ki1:https://swansea-edunet.gov.uk/en/schools/terraceroad/PageImages/familyplanningpic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0700" y="847517"/>
            <a:ext cx="1143000" cy="13062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1326" y="404199"/>
            <a:ext cx="7046962" cy="762000"/>
          </a:xfrm>
        </p:spPr>
        <p:txBody>
          <a:bodyPr>
            <a:normAutofit fontScale="90000"/>
          </a:bodyPr>
          <a:lstStyle/>
          <a:p>
            <a:r>
              <a:rPr lang="en-US" sz="6000" dirty="0" smtClean="0">
                <a:latin typeface="Tekton Pro Ext" pitchFamily="34" charset="0"/>
              </a:rPr>
              <a:t>Reporting vs. Tattling</a:t>
            </a:r>
            <a:endParaRPr lang="en-US" sz="6000" dirty="0">
              <a:latin typeface="Tekton Pro Ext" pitchFamily="34" charset="0"/>
            </a:endParaRPr>
          </a:p>
        </p:txBody>
      </p:sp>
    </p:spTree>
    <p:extLst>
      <p:ext uri="{BB962C8B-B14F-4D97-AF65-F5344CB8AC3E}">
        <p14:creationId xmlns:p14="http://schemas.microsoft.com/office/powerpoint/2010/main" val="1774763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6000" dirty="0" smtClean="0">
                <a:latin typeface="Tekton Pro Ext" pitchFamily="34" charset="0"/>
              </a:rPr>
              <a:t>Who is involved?</a:t>
            </a:r>
            <a:endParaRPr lang="en-US" sz="6000" dirty="0">
              <a:latin typeface="Tekton Pro Ext" pitchFamily="34" charset="0"/>
            </a:endParaRPr>
          </a:p>
        </p:txBody>
      </p:sp>
      <p:sp>
        <p:nvSpPr>
          <p:cNvPr id="3" name="Content Placeholder 2"/>
          <p:cNvSpPr>
            <a:spLocks noGrp="1"/>
          </p:cNvSpPr>
          <p:nvPr>
            <p:ph idx="1"/>
          </p:nvPr>
        </p:nvSpPr>
        <p:spPr>
          <a:xfrm>
            <a:off x="228600" y="4876800"/>
            <a:ext cx="8229600" cy="4525963"/>
          </a:xfrm>
        </p:spPr>
        <p:txBody>
          <a:bodyPr>
            <a:normAutofit/>
          </a:bodyPr>
          <a:lstStyle/>
          <a:p>
            <a:pPr marL="0" indent="0">
              <a:buNone/>
            </a:pPr>
            <a:r>
              <a:rPr lang="en-US" dirty="0" smtClean="0"/>
              <a:t>*“Stronger” means that person has more power than the other.  This could be because they are scarier, bigger, older, more popular, etc.</a:t>
            </a:r>
            <a:endParaRPr lang="en-US" dirty="0"/>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410200"/>
            <a:ext cx="1276350" cy="126905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gospelgifs.com/art_pages_20/images/bull0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4" y="1371600"/>
            <a:ext cx="2114550" cy="2819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98386" y="1143000"/>
            <a:ext cx="6817014" cy="4062651"/>
          </a:xfrm>
          <a:prstGeom prst="rect">
            <a:avLst/>
          </a:prstGeom>
          <a:noFill/>
        </p:spPr>
        <p:txBody>
          <a:bodyPr wrap="square" rtlCol="0">
            <a:spAutoFit/>
          </a:bodyPr>
          <a:lstStyle/>
          <a:p>
            <a:r>
              <a:rPr lang="en-US" sz="4000" b="1" dirty="0" smtClean="0"/>
              <a:t>Bully—The “stronger” person who says or does mean things to another person on purpose to hurt them over and over again.  Bullies can be boys or girls.</a:t>
            </a:r>
          </a:p>
          <a:p>
            <a:endParaRPr lang="en-US" dirty="0"/>
          </a:p>
        </p:txBody>
      </p:sp>
    </p:spTree>
    <p:extLst>
      <p:ext uri="{BB962C8B-B14F-4D97-AF65-F5344CB8AC3E}">
        <p14:creationId xmlns:p14="http://schemas.microsoft.com/office/powerpoint/2010/main" val="1659557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Tekton Pro Ext" pitchFamily="34" charset="0"/>
              </a:rPr>
              <a:t>Who is involved?</a:t>
            </a:r>
            <a:endParaRPr lang="en-US" sz="6000" dirty="0">
              <a:latin typeface="Tekton Pro Ext" pitchFamily="34" charset="0"/>
            </a:endParaRPr>
          </a:p>
        </p:txBody>
      </p:sp>
      <p:sp>
        <p:nvSpPr>
          <p:cNvPr id="3" name="Content Placeholder 2"/>
          <p:cNvSpPr>
            <a:spLocks noGrp="1"/>
          </p:cNvSpPr>
          <p:nvPr>
            <p:ph idx="1"/>
          </p:nvPr>
        </p:nvSpPr>
        <p:spPr>
          <a:xfrm>
            <a:off x="457200" y="1905000"/>
            <a:ext cx="5872018" cy="3962400"/>
          </a:xfrm>
        </p:spPr>
        <p:txBody>
          <a:bodyPr>
            <a:normAutofit/>
          </a:bodyPr>
          <a:lstStyle/>
          <a:p>
            <a:pPr marL="0" indent="0">
              <a:buNone/>
            </a:pPr>
            <a:r>
              <a:rPr lang="en-US" sz="4000" b="1" dirty="0" smtClean="0"/>
              <a:t>Target—The person who has someone saying or doing mean things to them on purpose to hurt them over and over again.</a:t>
            </a:r>
          </a:p>
          <a:p>
            <a:pPr marL="0" indent="0">
              <a:buNone/>
            </a:pPr>
            <a:endParaRPr lang="en-US" dirty="0" smtClean="0"/>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410200"/>
            <a:ext cx="1276350" cy="12690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fathers.com/content/images/stories/school_age_education/bully-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447800"/>
            <a:ext cx="27241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46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410200"/>
            <a:ext cx="1276350" cy="12690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greatergood.berkeley.edu/images/uploads/4cRigby-PhysicalBullying1-435x435_small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246" b="17475"/>
          <a:stretch/>
        </p:blipFill>
        <p:spPr bwMode="auto">
          <a:xfrm>
            <a:off x="1734127" y="1078345"/>
            <a:ext cx="4973205" cy="29480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3657600"/>
            <a:ext cx="8229600" cy="4525963"/>
          </a:xfrm>
        </p:spPr>
        <p:txBody>
          <a:bodyPr>
            <a:normAutofit/>
          </a:bodyPr>
          <a:lstStyle/>
          <a:p>
            <a:pPr marL="0" indent="0">
              <a:buNone/>
            </a:pPr>
            <a:r>
              <a:rPr lang="en-US" sz="4000" b="1" dirty="0" smtClean="0"/>
              <a:t>Bystander—The person close by who see someone saying or doing mean things to someone on purpose to hurt them over and over again but they don’t do anything to help them.</a:t>
            </a:r>
          </a:p>
          <a:p>
            <a:pPr marL="0" indent="0">
              <a:buNone/>
            </a:pPr>
            <a:endParaRPr lang="en-US" dirty="0" smtClean="0"/>
          </a:p>
        </p:txBody>
      </p:sp>
      <p:sp>
        <p:nvSpPr>
          <p:cNvPr id="4" name="Oval 3"/>
          <p:cNvSpPr/>
          <p:nvPr/>
        </p:nvSpPr>
        <p:spPr>
          <a:xfrm>
            <a:off x="1524000" y="1676400"/>
            <a:ext cx="1752600" cy="1752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87818" y="1980860"/>
            <a:ext cx="1143000" cy="1143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000" dirty="0" smtClean="0">
                <a:latin typeface="Tekton Pro Ext" pitchFamily="34" charset="0"/>
              </a:rPr>
              <a:t>Who is involved?</a:t>
            </a:r>
            <a:endParaRPr lang="en-US" sz="6000" dirty="0">
              <a:latin typeface="Tekton Pro Ext" pitchFamily="34" charset="0"/>
            </a:endParaRPr>
          </a:p>
        </p:txBody>
      </p:sp>
    </p:spTree>
    <p:extLst>
      <p:ext uri="{BB962C8B-B14F-4D97-AF65-F5344CB8AC3E}">
        <p14:creationId xmlns:p14="http://schemas.microsoft.com/office/powerpoint/2010/main" val="3909026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410200"/>
            <a:ext cx="1276350" cy="12690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4010346"/>
            <a:ext cx="8229600" cy="2695254"/>
          </a:xfrm>
        </p:spPr>
        <p:txBody>
          <a:bodyPr>
            <a:normAutofit fontScale="92500" lnSpcReduction="20000"/>
          </a:bodyPr>
          <a:lstStyle/>
          <a:p>
            <a:pPr marL="0" indent="0">
              <a:buNone/>
            </a:pPr>
            <a:r>
              <a:rPr lang="en-US" b="1" dirty="0" err="1" smtClean="0"/>
              <a:t>Upstander</a:t>
            </a:r>
            <a:r>
              <a:rPr lang="en-US" b="1" dirty="0" smtClean="0"/>
              <a:t>—The person close by who see someone saying or doing mean things to someone on purpose to hurt them over and over again BUT who also decides to help.    They stand UP for someone.  A bystander can turn into an    </a:t>
            </a:r>
            <a:r>
              <a:rPr lang="en-US" b="1" dirty="0" err="1" smtClean="0"/>
              <a:t>upstander</a:t>
            </a:r>
            <a:r>
              <a:rPr lang="en-US" b="1" dirty="0" smtClean="0"/>
              <a:t> when they decide to DO something      to help.</a:t>
            </a:r>
          </a:p>
          <a:p>
            <a:pPr marL="0" indent="0">
              <a:buNone/>
            </a:pPr>
            <a:endParaRPr lang="en-US" dirty="0" smtClean="0"/>
          </a:p>
        </p:txBody>
      </p:sp>
      <p:sp>
        <p:nvSpPr>
          <p:cNvPr id="2" name="Title 1"/>
          <p:cNvSpPr>
            <a:spLocks noGrp="1"/>
          </p:cNvSpPr>
          <p:nvPr>
            <p:ph type="title"/>
          </p:nvPr>
        </p:nvSpPr>
        <p:spPr>
          <a:xfrm>
            <a:off x="457200" y="76200"/>
            <a:ext cx="8229600" cy="1143000"/>
          </a:xfrm>
        </p:spPr>
        <p:txBody>
          <a:bodyPr>
            <a:normAutofit/>
          </a:bodyPr>
          <a:lstStyle/>
          <a:p>
            <a:r>
              <a:rPr lang="en-US" sz="6000" dirty="0" smtClean="0">
                <a:latin typeface="Tekton Pro Ext" pitchFamily="34" charset="0"/>
              </a:rPr>
              <a:t>Who is involved?</a:t>
            </a:r>
            <a:endParaRPr lang="en-US" sz="6000" dirty="0">
              <a:latin typeface="Tekton Pro Ext" pitchFamily="34" charset="0"/>
            </a:endParaRPr>
          </a:p>
        </p:txBody>
      </p:sp>
      <p:pic>
        <p:nvPicPr>
          <p:cNvPr id="1028" name="Picture 4" descr="http://www.leicesterpka.com/blog/wp-content/uploads/2013/06/standu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187450"/>
            <a:ext cx="3124200" cy="260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765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Tekton Pro Ext" pitchFamily="34" charset="0"/>
              </a:rPr>
              <a:t>Who is involved?</a:t>
            </a:r>
            <a:endParaRPr lang="en-US" sz="6000" dirty="0">
              <a:latin typeface="Tekton Pro Ext" pitchFamily="34" charset="0"/>
            </a:endParaRPr>
          </a:p>
        </p:txBody>
      </p:sp>
      <p:sp>
        <p:nvSpPr>
          <p:cNvPr id="3" name="Content Placeholder 2"/>
          <p:cNvSpPr>
            <a:spLocks noGrp="1"/>
          </p:cNvSpPr>
          <p:nvPr>
            <p:ph idx="1"/>
          </p:nvPr>
        </p:nvSpPr>
        <p:spPr>
          <a:xfrm>
            <a:off x="3733800" y="1295400"/>
            <a:ext cx="5029200" cy="5079057"/>
          </a:xfrm>
        </p:spPr>
        <p:txBody>
          <a:bodyPr>
            <a:normAutofit lnSpcReduction="10000"/>
          </a:bodyPr>
          <a:lstStyle/>
          <a:p>
            <a:pPr marL="0" indent="0">
              <a:buNone/>
            </a:pPr>
            <a:r>
              <a:rPr lang="en-US" sz="4000" b="1" dirty="0" smtClean="0"/>
              <a:t>Authority Figure—The adult person who can help stop the bullying situation, either during or after.  This could be a parent, teacher, principal, or just another older person close by.</a:t>
            </a:r>
          </a:p>
          <a:p>
            <a:pPr marL="0" indent="0">
              <a:buNone/>
            </a:pPr>
            <a:endParaRPr lang="en-US" dirty="0" smtClean="0"/>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410200"/>
            <a:ext cx="1276350" cy="12690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fathers.com/content/images/stories/young_adult/dad%20young%20adult%20son%20clip%20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52600"/>
            <a:ext cx="3505200" cy="350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751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bluedragontkd.net/kids-bully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869188"/>
            <a:ext cx="3554545" cy="537921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H="1">
            <a:off x="1066800" y="26670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1200" y="36576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2057400"/>
            <a:ext cx="838200" cy="923330"/>
          </a:xfrm>
          <a:prstGeom prst="rect">
            <a:avLst/>
          </a:prstGeom>
          <a:noFill/>
        </p:spPr>
        <p:txBody>
          <a:bodyPr wrap="square" rtlCol="0">
            <a:spAutoFit/>
          </a:bodyPr>
          <a:lstStyle/>
          <a:p>
            <a:r>
              <a:rPr lang="en-US" sz="5400" dirty="0" smtClean="0"/>
              <a:t>A.</a:t>
            </a:r>
            <a:endParaRPr lang="en-US" sz="5400" dirty="0"/>
          </a:p>
        </p:txBody>
      </p:sp>
      <p:sp>
        <p:nvSpPr>
          <p:cNvPr id="13" name="TextBox 12"/>
          <p:cNvSpPr txBox="1"/>
          <p:nvPr/>
        </p:nvSpPr>
        <p:spPr>
          <a:xfrm>
            <a:off x="7772400" y="3352800"/>
            <a:ext cx="838200" cy="923330"/>
          </a:xfrm>
          <a:prstGeom prst="rect">
            <a:avLst/>
          </a:prstGeom>
          <a:noFill/>
        </p:spPr>
        <p:txBody>
          <a:bodyPr wrap="square" rtlCol="0">
            <a:spAutoFit/>
          </a:bodyPr>
          <a:lstStyle/>
          <a:p>
            <a:r>
              <a:rPr lang="en-US" sz="5400" dirty="0" smtClean="0"/>
              <a:t>B.</a:t>
            </a:r>
            <a:endParaRPr lang="en-US" sz="5400" dirty="0"/>
          </a:p>
        </p:txBody>
      </p: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latin typeface="Tekton Pro Ext" pitchFamily="34" charset="0"/>
              </a:rPr>
              <a:t>Who is this?</a:t>
            </a:r>
            <a:endParaRPr lang="en-US" sz="6000" dirty="0">
              <a:latin typeface="Tekton Pro Ext" pitchFamily="34" charset="0"/>
            </a:endParaRPr>
          </a:p>
        </p:txBody>
      </p:sp>
      <p:pic>
        <p:nvPicPr>
          <p:cNvPr id="2050" name="Picture 2" descr="http://www.smcdsb.on.ca/UserFiles/Servers/Server_6/Image/Board%20Office%20Images/Home%20Page/2012-2013%20School%20Year/November/bullying_stops_he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645727"/>
            <a:ext cx="1149569"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 y="2057400"/>
            <a:ext cx="838200" cy="923330"/>
          </a:xfrm>
          <a:prstGeom prst="rect">
            <a:avLst/>
          </a:prstGeom>
          <a:noFill/>
        </p:spPr>
        <p:txBody>
          <a:bodyPr wrap="square" rtlCol="0">
            <a:spAutoFit/>
          </a:bodyPr>
          <a:lstStyle/>
          <a:p>
            <a:r>
              <a:rPr lang="en-US" sz="5400" dirty="0" smtClean="0"/>
              <a:t>A.</a:t>
            </a:r>
            <a:endParaRPr lang="en-US" sz="5400" dirty="0"/>
          </a:p>
        </p:txBody>
      </p:sp>
      <p:sp>
        <p:nvSpPr>
          <p:cNvPr id="13" name="TextBox 12"/>
          <p:cNvSpPr txBox="1"/>
          <p:nvPr/>
        </p:nvSpPr>
        <p:spPr>
          <a:xfrm>
            <a:off x="7772400" y="3352800"/>
            <a:ext cx="838200" cy="923330"/>
          </a:xfrm>
          <a:prstGeom prst="rect">
            <a:avLst/>
          </a:prstGeom>
          <a:noFill/>
        </p:spPr>
        <p:txBody>
          <a:bodyPr wrap="square" rtlCol="0">
            <a:spAutoFit/>
          </a:bodyPr>
          <a:lstStyle/>
          <a:p>
            <a:r>
              <a:rPr lang="en-US" sz="5400" dirty="0" smtClean="0"/>
              <a:t>B.</a:t>
            </a:r>
            <a:endParaRPr lang="en-US" sz="5400" dirty="0"/>
          </a:p>
        </p:txBody>
      </p:sp>
      <p:pic>
        <p:nvPicPr>
          <p:cNvPr id="10" name="Picture 2" descr="http://www.gotgraceyet.com/wp-content/uploads/2012/10/Elitism_Oct25_12-150x1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1447800"/>
            <a:ext cx="3927404" cy="392740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H="1" flipV="1">
            <a:off x="1066800" y="2667000"/>
            <a:ext cx="15240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19800" y="3810000"/>
            <a:ext cx="1676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1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926</Words>
  <Application>Microsoft Office PowerPoint</Application>
  <PresentationFormat>On-screen Show (4:3)</PresentationFormat>
  <Paragraphs>159</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Bullying</vt:lpstr>
      <vt:lpstr>What is bullying?</vt:lpstr>
      <vt:lpstr>Who is involved?</vt:lpstr>
      <vt:lpstr>Who is involved?</vt:lpstr>
      <vt:lpstr>Who is involved?</vt:lpstr>
      <vt:lpstr>Who is involved?</vt:lpstr>
      <vt:lpstr>Who is involved?</vt:lpstr>
      <vt:lpstr>Who is this?</vt:lpstr>
      <vt:lpstr>Who is this?</vt:lpstr>
      <vt:lpstr>Who is this?</vt:lpstr>
      <vt:lpstr>Who is this?</vt:lpstr>
      <vt:lpstr>Who is this?</vt:lpstr>
      <vt:lpstr>Who is this?</vt:lpstr>
      <vt:lpstr>Who is this?</vt:lpstr>
      <vt:lpstr>Who is this?</vt:lpstr>
      <vt:lpstr>Who is this?</vt:lpstr>
      <vt:lpstr>Who is this?</vt:lpstr>
      <vt:lpstr>Who is this?</vt:lpstr>
      <vt:lpstr>How do I know if it really is bullying?</vt:lpstr>
      <vt:lpstr>PowerPoint Presentation</vt:lpstr>
      <vt:lpstr>What do I do?</vt:lpstr>
      <vt:lpstr>PowerPoint Presentation</vt:lpstr>
      <vt:lpstr>Reporting vs. Tattling</vt:lpstr>
    </vt:vector>
  </TitlesOfParts>
  <Company>East Washington School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48</cp:revision>
  <cp:lastPrinted>2017-08-22T18:16:31Z</cp:lastPrinted>
  <dcterms:created xsi:type="dcterms:W3CDTF">2013-08-28T14:00:09Z</dcterms:created>
  <dcterms:modified xsi:type="dcterms:W3CDTF">2018-08-28T14:37:28Z</dcterms:modified>
</cp:coreProperties>
</file>